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0" r:id="rId1"/>
  </p:sldMasterIdLst>
  <p:notesMasterIdLst>
    <p:notesMasterId r:id="rId29"/>
  </p:notesMasterIdLst>
  <p:handoutMasterIdLst>
    <p:handoutMasterId r:id="rId30"/>
  </p:handoutMasterIdLst>
  <p:sldIdLst>
    <p:sldId id="258" r:id="rId2"/>
    <p:sldId id="257" r:id="rId3"/>
    <p:sldId id="262" r:id="rId4"/>
    <p:sldId id="263" r:id="rId5"/>
    <p:sldId id="264" r:id="rId6"/>
    <p:sldId id="265" r:id="rId7"/>
    <p:sldId id="267" r:id="rId8"/>
    <p:sldId id="271" r:id="rId9"/>
    <p:sldId id="268" r:id="rId10"/>
    <p:sldId id="269" r:id="rId11"/>
    <p:sldId id="270" r:id="rId12"/>
    <p:sldId id="272" r:id="rId13"/>
    <p:sldId id="273" r:id="rId14"/>
    <p:sldId id="274" r:id="rId15"/>
    <p:sldId id="275" r:id="rId16"/>
    <p:sldId id="276" r:id="rId17"/>
    <p:sldId id="277" r:id="rId18"/>
    <p:sldId id="278" r:id="rId19"/>
    <p:sldId id="279" r:id="rId20"/>
    <p:sldId id="280" r:id="rId21"/>
    <p:sldId id="282" r:id="rId22"/>
    <p:sldId id="283" r:id="rId23"/>
    <p:sldId id="281" r:id="rId24"/>
    <p:sldId id="285" r:id="rId25"/>
    <p:sldId id="286" r:id="rId26"/>
    <p:sldId id="287" r:id="rId27"/>
    <p:sldId id="284" r:id="rId28"/>
  </p:sldIdLst>
  <p:sldSz cx="9144000" cy="6858000" type="screen4x3"/>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Estilo claro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9012ECD-51FC-41F1-AA8D-1B2483CD663E}" styleName="Estilo claro 2 - Énfasis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D7AC3CCA-C797-4891-BE02-D94E43425B78}" styleName="Estilo medio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00A15C55-8517-42AA-B614-E9B94910E393}" styleName="Estilo medio 2 - Énfasis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dirty="0"/>
          </a:p>
        </p:txBody>
      </p:sp>
      <p:sp>
        <p:nvSpPr>
          <p:cNvPr id="3" name="Marcador de fech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53F4B9E1-BF8C-864D-B1EA-E6654BB914F0}" type="datetimeFigureOut">
              <a:rPr lang="es-ES" smtClean="0"/>
              <a:t>16/04/2012</a:t>
            </a:fld>
            <a:endParaRPr lang="es-ES" dirty="0"/>
          </a:p>
        </p:txBody>
      </p:sp>
      <p:sp>
        <p:nvSpPr>
          <p:cNvPr id="4" name="Marcador de pie de página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dirty="0"/>
          </a:p>
        </p:txBody>
      </p:sp>
      <p:sp>
        <p:nvSpPr>
          <p:cNvPr id="5" name="Marcador de número de diapositiva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11B0069-448D-0F4A-853B-9A12C4F9B2BD}" type="slidenum">
              <a:rPr lang="es-ES" smtClean="0"/>
              <a:t>‹Nº›</a:t>
            </a:fld>
            <a:endParaRPr lang="es-ES" dirty="0"/>
          </a:p>
        </p:txBody>
      </p:sp>
    </p:spTree>
    <p:extLst>
      <p:ext uri="{BB962C8B-B14F-4D97-AF65-F5344CB8AC3E}">
        <p14:creationId xmlns:p14="http://schemas.microsoft.com/office/powerpoint/2010/main" val="277596778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dirty="0"/>
          </a:p>
        </p:txBody>
      </p:sp>
      <p:sp>
        <p:nvSpPr>
          <p:cNvPr id="3" name="Marcador de fech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31CEF70-72CD-C94B-B361-51BE440F7E86}" type="datetimeFigureOut">
              <a:rPr lang="es-ES" smtClean="0"/>
              <a:t>16/04/2012</a:t>
            </a:fld>
            <a:endParaRPr lang="es-ES" dirty="0"/>
          </a:p>
        </p:txBody>
      </p:sp>
      <p:sp>
        <p:nvSpPr>
          <p:cNvPr id="4" name="Marcador de imagen d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dirty="0"/>
          </a:p>
        </p:txBody>
      </p:sp>
      <p:sp>
        <p:nvSpPr>
          <p:cNvPr id="5" name="Marcador de nota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6" name="Marcador de pie de pá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dirty="0"/>
          </a:p>
        </p:txBody>
      </p:sp>
      <p:sp>
        <p:nvSpPr>
          <p:cNvPr id="7" name="Marcador de número de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D69A9F-41CB-544D-BE52-F34322298938}" type="slidenum">
              <a:rPr lang="es-ES" smtClean="0"/>
              <a:t>‹Nº›</a:t>
            </a:fld>
            <a:endParaRPr lang="es-ES" dirty="0"/>
          </a:p>
        </p:txBody>
      </p:sp>
    </p:spTree>
    <p:extLst>
      <p:ext uri="{BB962C8B-B14F-4D97-AF65-F5344CB8AC3E}">
        <p14:creationId xmlns:p14="http://schemas.microsoft.com/office/powerpoint/2010/main" val="226545133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s-ES_tradnl" smtClean="0"/>
              <a:t>Clic para editar título</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8FC4B906-8D1E-B942-82B1-B434A595174F}" type="datetime1">
              <a:rPr lang="es-BO" smtClean="0"/>
              <a:t>16/04/2012</a:t>
            </a:fld>
            <a:endParaRPr lang="es-ES" dirty="0"/>
          </a:p>
        </p:txBody>
      </p:sp>
      <p:sp>
        <p:nvSpPr>
          <p:cNvPr id="5" name="Footer Placeholder 4"/>
          <p:cNvSpPr>
            <a:spLocks noGrp="1"/>
          </p:cNvSpPr>
          <p:nvPr>
            <p:ph type="ftr" sz="quarter" idx="11"/>
          </p:nvPr>
        </p:nvSpPr>
        <p:spPr/>
        <p:txBody>
          <a:bodyPr/>
          <a:lstStyle/>
          <a:p>
            <a:r>
              <a:rPr lang="es-ES" dirty="0" smtClean="0"/>
              <a:t>PAPAS - RAP</a:t>
            </a:r>
            <a:endParaRPr lang="es-ES" dirty="0"/>
          </a:p>
        </p:txBody>
      </p:sp>
      <p:sp>
        <p:nvSpPr>
          <p:cNvPr id="6" name="Slide Number Placeholder 5"/>
          <p:cNvSpPr>
            <a:spLocks noGrp="1"/>
          </p:cNvSpPr>
          <p:nvPr>
            <p:ph type="sldNum" sz="quarter" idx="12"/>
          </p:nvPr>
        </p:nvSpPr>
        <p:spPr/>
        <p:txBody>
          <a:bodyPr/>
          <a:lstStyle/>
          <a:p>
            <a:fld id="{1C717609-A60E-2E4D-8BE4-F18B6544EED1}"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 para editar título</a:t>
            </a:r>
            <a:endParaRPr lang="en-US"/>
          </a:p>
        </p:txBody>
      </p:sp>
      <p:sp>
        <p:nvSpPr>
          <p:cNvPr id="3" name="Content Placeholder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a:p>
        </p:txBody>
      </p:sp>
      <p:sp>
        <p:nvSpPr>
          <p:cNvPr id="4" name="Date Placeholder 3"/>
          <p:cNvSpPr>
            <a:spLocks noGrp="1"/>
          </p:cNvSpPr>
          <p:nvPr>
            <p:ph type="dt" sz="half" idx="10"/>
          </p:nvPr>
        </p:nvSpPr>
        <p:spPr/>
        <p:txBody>
          <a:bodyPr/>
          <a:lstStyle/>
          <a:p>
            <a:fld id="{7FDE80AF-AA17-3843-AFC2-1F5D5F5077CE}" type="datetime1">
              <a:rPr lang="es-BO" smtClean="0"/>
              <a:t>16/04/2012</a:t>
            </a:fld>
            <a:endParaRPr lang="es-ES" dirty="0"/>
          </a:p>
        </p:txBody>
      </p:sp>
      <p:sp>
        <p:nvSpPr>
          <p:cNvPr id="5" name="Footer Placeholder 4"/>
          <p:cNvSpPr>
            <a:spLocks noGrp="1"/>
          </p:cNvSpPr>
          <p:nvPr>
            <p:ph type="ftr" sz="quarter" idx="11"/>
          </p:nvPr>
        </p:nvSpPr>
        <p:spPr/>
        <p:txBody>
          <a:bodyPr/>
          <a:lstStyle/>
          <a:p>
            <a:r>
              <a:rPr lang="es-ES" dirty="0" smtClean="0"/>
              <a:t>PAPAS - RAP</a:t>
            </a:r>
            <a:endParaRPr lang="es-ES" dirty="0"/>
          </a:p>
        </p:txBody>
      </p:sp>
      <p:sp>
        <p:nvSpPr>
          <p:cNvPr id="6" name="Slide Number Placeholder 5"/>
          <p:cNvSpPr>
            <a:spLocks noGrp="1"/>
          </p:cNvSpPr>
          <p:nvPr>
            <p:ph type="sldNum" sz="quarter" idx="12"/>
          </p:nvPr>
        </p:nvSpPr>
        <p:spPr/>
        <p:txBody>
          <a:bodyPr/>
          <a:lstStyle/>
          <a:p>
            <a:fld id="{1C717609-A60E-2E4D-8BE4-F18B6544EED1}"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s-ES_tradnl" smtClean="0"/>
              <a:t>Clic para editar título</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Date Placeholder 3"/>
          <p:cNvSpPr>
            <a:spLocks noGrp="1"/>
          </p:cNvSpPr>
          <p:nvPr>
            <p:ph type="dt" sz="half" idx="10"/>
          </p:nvPr>
        </p:nvSpPr>
        <p:spPr/>
        <p:txBody>
          <a:bodyPr/>
          <a:lstStyle/>
          <a:p>
            <a:fld id="{6C369EEE-071E-854E-8B0B-F0387CFDF03D}" type="datetime1">
              <a:rPr lang="es-BO" smtClean="0"/>
              <a:t>16/04/2012</a:t>
            </a:fld>
            <a:endParaRPr lang="es-ES" dirty="0"/>
          </a:p>
        </p:txBody>
      </p:sp>
      <p:sp>
        <p:nvSpPr>
          <p:cNvPr id="5" name="Footer Placeholder 4"/>
          <p:cNvSpPr>
            <a:spLocks noGrp="1"/>
          </p:cNvSpPr>
          <p:nvPr>
            <p:ph type="ftr" sz="quarter" idx="11"/>
          </p:nvPr>
        </p:nvSpPr>
        <p:spPr/>
        <p:txBody>
          <a:bodyPr/>
          <a:lstStyle/>
          <a:p>
            <a:r>
              <a:rPr lang="es-ES" dirty="0" smtClean="0"/>
              <a:t>PAPAS - RAP</a:t>
            </a:r>
            <a:endParaRPr lang="es-ES" dirty="0"/>
          </a:p>
        </p:txBody>
      </p:sp>
      <p:sp>
        <p:nvSpPr>
          <p:cNvPr id="6" name="Slide Number Placeholder 5"/>
          <p:cNvSpPr>
            <a:spLocks noGrp="1"/>
          </p:cNvSpPr>
          <p:nvPr>
            <p:ph type="sldNum" sz="quarter" idx="12"/>
          </p:nvPr>
        </p:nvSpPr>
        <p:spPr/>
        <p:txBody>
          <a:bodyPr/>
          <a:lstStyle/>
          <a:p>
            <a:fld id="{1C717609-A60E-2E4D-8BE4-F18B6544EED1}"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 para editar título</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5" name="Date Placeholder 4"/>
          <p:cNvSpPr>
            <a:spLocks noGrp="1"/>
          </p:cNvSpPr>
          <p:nvPr>
            <p:ph type="dt" sz="half" idx="10"/>
          </p:nvPr>
        </p:nvSpPr>
        <p:spPr/>
        <p:txBody>
          <a:bodyPr/>
          <a:lstStyle/>
          <a:p>
            <a:fld id="{D3F5CAD8-A88D-5749-8C91-4E150D37AA27}" type="datetime1">
              <a:rPr lang="es-BO" smtClean="0"/>
              <a:t>16/04/2012</a:t>
            </a:fld>
            <a:endParaRPr lang="es-ES" dirty="0"/>
          </a:p>
        </p:txBody>
      </p:sp>
      <p:sp>
        <p:nvSpPr>
          <p:cNvPr id="6" name="Footer Placeholder 5"/>
          <p:cNvSpPr>
            <a:spLocks noGrp="1"/>
          </p:cNvSpPr>
          <p:nvPr>
            <p:ph type="ftr" sz="quarter" idx="11"/>
          </p:nvPr>
        </p:nvSpPr>
        <p:spPr/>
        <p:txBody>
          <a:bodyPr/>
          <a:lstStyle/>
          <a:p>
            <a:r>
              <a:rPr lang="es-ES" dirty="0" smtClean="0"/>
              <a:t>PAPAS - RAP</a:t>
            </a:r>
            <a:endParaRPr lang="es-ES" dirty="0"/>
          </a:p>
        </p:txBody>
      </p:sp>
      <p:sp>
        <p:nvSpPr>
          <p:cNvPr id="7" name="Slide Number Placeholder 6"/>
          <p:cNvSpPr>
            <a:spLocks noGrp="1"/>
          </p:cNvSpPr>
          <p:nvPr>
            <p:ph type="sldNum" sz="quarter" idx="12"/>
          </p:nvPr>
        </p:nvSpPr>
        <p:spPr/>
        <p:txBody>
          <a:bodyPr/>
          <a:lstStyle/>
          <a:p>
            <a:fld id="{1C717609-A60E-2E4D-8BE4-F18B6544EED1}"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_tradnl" smtClean="0"/>
              <a:t>Clic para editar título</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a:p>
        </p:txBody>
      </p:sp>
      <p:sp>
        <p:nvSpPr>
          <p:cNvPr id="7" name="Date Placeholder 6"/>
          <p:cNvSpPr>
            <a:spLocks noGrp="1"/>
          </p:cNvSpPr>
          <p:nvPr>
            <p:ph type="dt" sz="half" idx="10"/>
          </p:nvPr>
        </p:nvSpPr>
        <p:spPr/>
        <p:txBody>
          <a:bodyPr/>
          <a:lstStyle/>
          <a:p>
            <a:fld id="{68ED1D4F-8CF0-854B-B220-FCD47C0D78CF}" type="datetime1">
              <a:rPr lang="es-BO" smtClean="0"/>
              <a:t>16/04/2012</a:t>
            </a:fld>
            <a:endParaRPr lang="es-ES" dirty="0"/>
          </a:p>
        </p:txBody>
      </p:sp>
      <p:sp>
        <p:nvSpPr>
          <p:cNvPr id="8" name="Footer Placeholder 7"/>
          <p:cNvSpPr>
            <a:spLocks noGrp="1"/>
          </p:cNvSpPr>
          <p:nvPr>
            <p:ph type="ftr" sz="quarter" idx="11"/>
          </p:nvPr>
        </p:nvSpPr>
        <p:spPr/>
        <p:txBody>
          <a:bodyPr/>
          <a:lstStyle/>
          <a:p>
            <a:r>
              <a:rPr lang="es-ES" dirty="0" smtClean="0"/>
              <a:t>PAPAS - RAP</a:t>
            </a:r>
            <a:endParaRPr lang="es-ES" dirty="0"/>
          </a:p>
        </p:txBody>
      </p:sp>
      <p:sp>
        <p:nvSpPr>
          <p:cNvPr id="9" name="Slide Number Placeholder 8"/>
          <p:cNvSpPr>
            <a:spLocks noGrp="1"/>
          </p:cNvSpPr>
          <p:nvPr>
            <p:ph type="sldNum" sz="quarter" idx="12"/>
          </p:nvPr>
        </p:nvSpPr>
        <p:spPr/>
        <p:txBody>
          <a:bodyPr/>
          <a:lstStyle/>
          <a:p>
            <a:fld id="{1C717609-A60E-2E4D-8BE4-F18B6544EED1}"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 para editar título</a:t>
            </a:r>
            <a:endParaRPr lang="en-US"/>
          </a:p>
        </p:txBody>
      </p:sp>
      <p:sp>
        <p:nvSpPr>
          <p:cNvPr id="3" name="Date Placeholder 2"/>
          <p:cNvSpPr>
            <a:spLocks noGrp="1"/>
          </p:cNvSpPr>
          <p:nvPr>
            <p:ph type="dt" sz="half" idx="10"/>
          </p:nvPr>
        </p:nvSpPr>
        <p:spPr/>
        <p:txBody>
          <a:bodyPr/>
          <a:lstStyle/>
          <a:p>
            <a:fld id="{5D9FBD2C-F792-F945-B492-D70286054427}" type="datetime1">
              <a:rPr lang="es-BO" smtClean="0"/>
              <a:t>16/04/2012</a:t>
            </a:fld>
            <a:endParaRPr lang="es-ES" dirty="0"/>
          </a:p>
        </p:txBody>
      </p:sp>
      <p:sp>
        <p:nvSpPr>
          <p:cNvPr id="4" name="Footer Placeholder 3"/>
          <p:cNvSpPr>
            <a:spLocks noGrp="1"/>
          </p:cNvSpPr>
          <p:nvPr>
            <p:ph type="ftr" sz="quarter" idx="11"/>
          </p:nvPr>
        </p:nvSpPr>
        <p:spPr/>
        <p:txBody>
          <a:bodyPr/>
          <a:lstStyle/>
          <a:p>
            <a:r>
              <a:rPr lang="es-ES" dirty="0" smtClean="0"/>
              <a:t>PAPAS - RAP</a:t>
            </a:r>
            <a:endParaRPr lang="es-ES" dirty="0"/>
          </a:p>
        </p:txBody>
      </p:sp>
      <p:sp>
        <p:nvSpPr>
          <p:cNvPr id="5" name="Slide Number Placeholder 4"/>
          <p:cNvSpPr>
            <a:spLocks noGrp="1"/>
          </p:cNvSpPr>
          <p:nvPr>
            <p:ph type="sldNum" sz="quarter" idx="12"/>
          </p:nvPr>
        </p:nvSpPr>
        <p:spPr/>
        <p:txBody>
          <a:bodyPr/>
          <a:lstStyle/>
          <a:p>
            <a:fld id="{1C717609-A60E-2E4D-8BE4-F18B6544EED1}"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C717609-A60E-2E4D-8BE4-F18B6544EED1}" type="slidenum">
              <a:rPr lang="es-ES" smtClean="0"/>
              <a:t>‹Nº›</a:t>
            </a:fld>
            <a:endParaRPr lang="es-ES" dirty="0"/>
          </a:p>
        </p:txBody>
      </p:sp>
      <p:pic>
        <p:nvPicPr>
          <p:cNvPr id="5" name="4 Imagen"/>
          <p:cNvPicPr/>
          <p:nvPr userDrawn="1"/>
        </p:nvPicPr>
        <p:blipFill rotWithShape="1">
          <a:blip r:embed="rId2"/>
          <a:srcRect l="67147" t="53307" r="7051" b="15051"/>
          <a:stretch/>
        </p:blipFill>
        <p:spPr bwMode="auto">
          <a:xfrm>
            <a:off x="6891337" y="5800725"/>
            <a:ext cx="1533525" cy="1057275"/>
          </a:xfrm>
          <a:prstGeom prst="rect">
            <a:avLst/>
          </a:prstGeom>
          <a:ln>
            <a:noFill/>
          </a:ln>
          <a:extLst>
            <a:ext uri="{53640926-AAD7-44D8-BBD7-CCE9431645EC}">
              <a14:shadowObscured xmlns:a14="http://schemas.microsoft.com/office/drawing/2010/main"/>
            </a:ext>
          </a:extLst>
        </p:spPr>
      </p:pic>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s-ES_tradnl" smtClean="0"/>
              <a:t>Clic para editar título</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9" name="Content Placeholder 8"/>
          <p:cNvSpPr>
            <a:spLocks noGrp="1"/>
          </p:cNvSpPr>
          <p:nvPr>
            <p:ph sz="quarter" idx="13"/>
          </p:nvPr>
        </p:nvSpPr>
        <p:spPr>
          <a:xfrm>
            <a:off x="304800" y="381000"/>
            <a:ext cx="7772400" cy="4942840"/>
          </a:xfrm>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a:p>
        </p:txBody>
      </p:sp>
      <p:sp>
        <p:nvSpPr>
          <p:cNvPr id="8" name="Footer Placeholder 2"/>
          <p:cNvSpPr>
            <a:spLocks noGrp="1"/>
          </p:cNvSpPr>
          <p:nvPr>
            <p:ph type="ftr" sz="quarter" idx="11"/>
          </p:nvPr>
        </p:nvSpPr>
        <p:spPr>
          <a:xfrm rot="16200000">
            <a:off x="6433752" y="2712720"/>
            <a:ext cx="4673600" cy="365760"/>
          </a:xfrm>
        </p:spPr>
        <p:txBody>
          <a:bodyPr/>
          <a:lstStyle>
            <a:lvl1pPr>
              <a:defRPr sz="1400"/>
            </a:lvl1pPr>
          </a:lstStyle>
          <a:p>
            <a:r>
              <a:rPr lang="es-ES" b="1" dirty="0" smtClean="0"/>
              <a:t>IMPACTO DEL ALIVIO DE DEUDA EN BOLIVIA</a:t>
            </a:r>
            <a:endParaRPr lang="es-ES" dirty="0"/>
          </a:p>
        </p:txBody>
      </p:sp>
      <p:pic>
        <p:nvPicPr>
          <p:cNvPr id="10" name="9 Imagen"/>
          <p:cNvPicPr/>
          <p:nvPr userDrawn="1"/>
        </p:nvPicPr>
        <p:blipFill rotWithShape="1">
          <a:blip r:embed="rId2"/>
          <a:srcRect l="67147" t="53307" r="7051" b="15051"/>
          <a:stretch/>
        </p:blipFill>
        <p:spPr bwMode="auto">
          <a:xfrm>
            <a:off x="8077201" y="5482844"/>
            <a:ext cx="1066800" cy="1057275"/>
          </a:xfrm>
          <a:prstGeom prst="rect">
            <a:avLst/>
          </a:prstGeom>
          <a:ln>
            <a:noFill/>
          </a:ln>
          <a:extLst>
            <a:ext uri="{53640926-AAD7-44D8-BBD7-CCE9431645EC}">
              <a14:shadowObscured xmlns:a14="http://schemas.microsoft.com/office/drawing/2010/main"/>
            </a:ext>
          </a:extLst>
        </p:spPr>
      </p:pic>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s-ES_tradnl" smtClean="0"/>
              <a:t>Clic para editar título</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_tradnl" dirty="0" smtClean="0"/>
              <a:t>Arrastre la imagen al marcador de posición o haga clic en el icono para agregar</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8" name="Date Placeholder 7"/>
          <p:cNvSpPr>
            <a:spLocks noGrp="1"/>
          </p:cNvSpPr>
          <p:nvPr>
            <p:ph type="dt" sz="half" idx="10"/>
          </p:nvPr>
        </p:nvSpPr>
        <p:spPr/>
        <p:txBody>
          <a:bodyPr/>
          <a:lstStyle/>
          <a:p>
            <a:fld id="{F71A905F-5835-DA45-BA72-A9507CC18ECF}" type="datetime1">
              <a:rPr lang="es-BO" smtClean="0"/>
              <a:t>16/04/2012</a:t>
            </a:fld>
            <a:endParaRPr lang="es-ES" dirty="0"/>
          </a:p>
        </p:txBody>
      </p:sp>
      <p:sp>
        <p:nvSpPr>
          <p:cNvPr id="9" name="Slide Number Placeholder 8"/>
          <p:cNvSpPr>
            <a:spLocks noGrp="1"/>
          </p:cNvSpPr>
          <p:nvPr>
            <p:ph type="sldNum" sz="quarter" idx="11"/>
          </p:nvPr>
        </p:nvSpPr>
        <p:spPr/>
        <p:txBody>
          <a:bodyPr/>
          <a:lstStyle/>
          <a:p>
            <a:fld id="{1C717609-A60E-2E4D-8BE4-F18B6544EED1}" type="slidenum">
              <a:rPr lang="es-ES" smtClean="0"/>
              <a:t>‹Nº›</a:t>
            </a:fld>
            <a:endParaRPr lang="es-ES" dirty="0"/>
          </a:p>
        </p:txBody>
      </p:sp>
      <p:sp>
        <p:nvSpPr>
          <p:cNvPr id="10" name="Footer Placeholder 9"/>
          <p:cNvSpPr>
            <a:spLocks noGrp="1"/>
          </p:cNvSpPr>
          <p:nvPr>
            <p:ph type="ftr" sz="quarter" idx="12"/>
          </p:nvPr>
        </p:nvSpPr>
        <p:spPr/>
        <p:txBody>
          <a:bodyPr/>
          <a:lstStyle/>
          <a:p>
            <a:r>
              <a:rPr lang="es-ES" dirty="0" smtClean="0"/>
              <a:t>PAPAS - RAP</a:t>
            </a:r>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 para editar título</a:t>
            </a:r>
            <a:endParaRPr lang="en-US"/>
          </a:p>
        </p:txBody>
      </p:sp>
      <p:sp>
        <p:nvSpPr>
          <p:cNvPr id="3" name="Vertical Text Placeholder 2"/>
          <p:cNvSpPr>
            <a:spLocks noGrp="1"/>
          </p:cNvSpPr>
          <p:nvPr>
            <p:ph type="body" orient="vert" idx="1"/>
          </p:nvPr>
        </p:nvSpPr>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a:p>
        </p:txBody>
      </p:sp>
      <p:sp>
        <p:nvSpPr>
          <p:cNvPr id="4" name="Date Placeholder 3"/>
          <p:cNvSpPr>
            <a:spLocks noGrp="1"/>
          </p:cNvSpPr>
          <p:nvPr>
            <p:ph type="dt" sz="half" idx="10"/>
          </p:nvPr>
        </p:nvSpPr>
        <p:spPr/>
        <p:txBody>
          <a:bodyPr/>
          <a:lstStyle/>
          <a:p>
            <a:fld id="{77C50901-D437-FD41-AA38-7A5AEB2D7B26}" type="datetime1">
              <a:rPr lang="es-BO" smtClean="0"/>
              <a:t>16/04/2012</a:t>
            </a:fld>
            <a:endParaRPr lang="es-ES" dirty="0"/>
          </a:p>
        </p:txBody>
      </p:sp>
      <p:sp>
        <p:nvSpPr>
          <p:cNvPr id="5" name="Footer Placeholder 4"/>
          <p:cNvSpPr>
            <a:spLocks noGrp="1"/>
          </p:cNvSpPr>
          <p:nvPr>
            <p:ph type="ftr" sz="quarter" idx="11"/>
          </p:nvPr>
        </p:nvSpPr>
        <p:spPr/>
        <p:txBody>
          <a:bodyPr/>
          <a:lstStyle/>
          <a:p>
            <a:r>
              <a:rPr lang="es-ES" dirty="0" smtClean="0"/>
              <a:t>PAPAS - RAP</a:t>
            </a:r>
            <a:endParaRPr lang="es-ES" dirty="0"/>
          </a:p>
        </p:txBody>
      </p:sp>
      <p:sp>
        <p:nvSpPr>
          <p:cNvPr id="6" name="Slide Number Placeholder 5"/>
          <p:cNvSpPr>
            <a:spLocks noGrp="1"/>
          </p:cNvSpPr>
          <p:nvPr>
            <p:ph type="sldNum" sz="quarter" idx="12"/>
          </p:nvPr>
        </p:nvSpPr>
        <p:spPr/>
        <p:txBody>
          <a:bodyPr/>
          <a:lstStyle/>
          <a:p>
            <a:fld id="{1C717609-A60E-2E4D-8BE4-F18B6544EED1}"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s-ES_tradnl" smtClean="0"/>
              <a:t>Clic para editar título</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a:p>
        </p:txBody>
      </p:sp>
      <p:sp>
        <p:nvSpPr>
          <p:cNvPr id="4" name="Date Placeholder 3"/>
          <p:cNvSpPr>
            <a:spLocks noGrp="1"/>
          </p:cNvSpPr>
          <p:nvPr>
            <p:ph type="dt" sz="half" idx="10"/>
          </p:nvPr>
        </p:nvSpPr>
        <p:spPr/>
        <p:txBody>
          <a:bodyPr/>
          <a:lstStyle/>
          <a:p>
            <a:fld id="{EF9ED3AB-4D29-F347-8C9C-55C3DD58C91B}" type="datetime1">
              <a:rPr lang="es-BO" smtClean="0"/>
              <a:t>16/04/2012</a:t>
            </a:fld>
            <a:endParaRPr lang="es-ES" dirty="0"/>
          </a:p>
        </p:txBody>
      </p:sp>
      <p:sp>
        <p:nvSpPr>
          <p:cNvPr id="5" name="Footer Placeholder 4"/>
          <p:cNvSpPr>
            <a:spLocks noGrp="1"/>
          </p:cNvSpPr>
          <p:nvPr>
            <p:ph type="ftr" sz="quarter" idx="11"/>
          </p:nvPr>
        </p:nvSpPr>
        <p:spPr/>
        <p:txBody>
          <a:bodyPr/>
          <a:lstStyle/>
          <a:p>
            <a:r>
              <a:rPr lang="es-ES" dirty="0" smtClean="0"/>
              <a:t>PAPAS - RAP</a:t>
            </a:r>
            <a:endParaRPr lang="es-ES" dirty="0"/>
          </a:p>
        </p:txBody>
      </p:sp>
      <p:sp>
        <p:nvSpPr>
          <p:cNvPr id="6" name="Slide Number Placeholder 5"/>
          <p:cNvSpPr>
            <a:spLocks noGrp="1"/>
          </p:cNvSpPr>
          <p:nvPr>
            <p:ph type="sldNum" sz="quarter" idx="12"/>
          </p:nvPr>
        </p:nvSpPr>
        <p:spPr/>
        <p:txBody>
          <a:bodyPr/>
          <a:lstStyle/>
          <a:p>
            <a:fld id="{1C717609-A60E-2E4D-8BE4-F18B6544EED1}"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s-ES_tradnl" smtClean="0"/>
              <a:t>Clic para editar título</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1C717609-A60E-2E4D-8BE4-F18B6544EED1}" type="slidenum">
              <a:rPr lang="es-ES" smtClean="0"/>
              <a:t>‹Nº›</a:t>
            </a:fld>
            <a:endParaRPr lang="es-ES" dirty="0"/>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s-ES" dirty="0" smtClean="0"/>
              <a:t>PAPAS - RAP</a:t>
            </a:r>
            <a:endParaRPr lang="es-ES" dirty="0"/>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53552720-A9D3-8F4E-8CD4-E7BCE7CF069C}" type="datetime1">
              <a:rPr lang="es-BO" smtClean="0"/>
              <a:t>16/04/2012</a:t>
            </a:fld>
            <a:endParaRPr lang="es-ES" dirty="0"/>
          </a:p>
        </p:txBody>
      </p:sp>
    </p:spTree>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Lst>
  <p:hf sldNum="0"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8.xml"/><Relationship Id="rId5" Type="http://schemas.openxmlformats.org/officeDocument/2006/relationships/image" Target="../media/image7.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8.xml"/><Relationship Id="rId4" Type="http://schemas.openxmlformats.org/officeDocument/2006/relationships/image" Target="../media/image14.emf"/></Relationships>
</file>

<file path=ppt/slides/_rels/slide12.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emf"/><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emf"/><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19.emf"/><Relationship Id="rId1" Type="http://schemas.openxmlformats.org/officeDocument/2006/relationships/slideLayout" Target="../slideLayouts/slideLayout8.xml"/><Relationship Id="rId4" Type="http://schemas.openxmlformats.org/officeDocument/2006/relationships/image" Target="../media/image21.emf"/></Relationships>
</file>

<file path=ppt/slides/_rels/slide15.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image" Target="../media/image22.emf"/><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image" Target="../media/image25.emf"/><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27.emf"/><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image" Target="../media/image31.emf"/><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32509" y="362628"/>
            <a:ext cx="7883236" cy="2893184"/>
          </a:xfrm>
          <a:prstGeom prst="rect">
            <a:avLst/>
          </a:prstGeom>
        </p:spPr>
        <p:txBody>
          <a:bodyPr vert="horz" lIns="91440" tIns="45720" rIns="91440" bIns="45720" rtlCol="0" anchor="b">
            <a:noAutofit/>
          </a:bodyPr>
          <a:lstStyle/>
          <a:p>
            <a:pPr algn="ctr" defTabSz="914400">
              <a:spcBef>
                <a:spcPct val="0"/>
              </a:spcBef>
            </a:pPr>
            <a:r>
              <a:rPr lang="es-BO" sz="4800" b="1" spc="-100" dirty="0">
                <a:solidFill>
                  <a:schemeClr val="tx2"/>
                </a:solidFill>
                <a:latin typeface="+mj-lt"/>
                <a:ea typeface="+mj-ea"/>
                <a:cs typeface="+mj-cs"/>
              </a:rPr>
              <a:t>IMPACTO DEL ALIVIO DE DEUDA EN BOLIVIA</a:t>
            </a:r>
          </a:p>
        </p:txBody>
      </p:sp>
      <p:sp>
        <p:nvSpPr>
          <p:cNvPr id="3" name="2 Rectángulo"/>
          <p:cNvSpPr/>
          <p:nvPr/>
        </p:nvSpPr>
        <p:spPr>
          <a:xfrm>
            <a:off x="1270947" y="3895490"/>
            <a:ext cx="5915787" cy="523220"/>
          </a:xfrm>
          <a:prstGeom prst="rect">
            <a:avLst/>
          </a:prstGeom>
        </p:spPr>
        <p:txBody>
          <a:bodyPr wrap="none">
            <a:spAutoFit/>
          </a:bodyPr>
          <a:lstStyle/>
          <a:p>
            <a:r>
              <a:rPr lang="es-ES" sz="2800" b="1" dirty="0">
                <a:solidFill>
                  <a:schemeClr val="accent6">
                    <a:lumMod val="50000"/>
                  </a:schemeClr>
                </a:solidFill>
              </a:rPr>
              <a:t>El destino de los recursos HIPC e IADM</a:t>
            </a:r>
            <a:endParaRPr lang="es-BO" sz="2800" dirty="0">
              <a:solidFill>
                <a:schemeClr val="accent6">
                  <a:lumMod val="50000"/>
                </a:schemeClr>
              </a:solidFill>
            </a:endParaRPr>
          </a:p>
        </p:txBody>
      </p:sp>
    </p:spTree>
    <p:extLst>
      <p:ext uri="{BB962C8B-B14F-4D97-AF65-F5344CB8AC3E}">
        <p14:creationId xmlns:p14="http://schemas.microsoft.com/office/powerpoint/2010/main" val="39379743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3964" y="261620"/>
            <a:ext cx="7772400" cy="594360"/>
          </a:xfrm>
        </p:spPr>
        <p:txBody>
          <a:bodyPr/>
          <a:lstStyle/>
          <a:p>
            <a:pPr algn="l"/>
            <a:r>
              <a:rPr lang="es-ES" dirty="0"/>
              <a:t>SITUACIÓN DE BOLIVIA ANTES DE INGRESAR A LOS PROGRAMAS DE ALIVIO DE DEUDA</a:t>
            </a:r>
            <a:endParaRPr lang="es-BO" dirty="0"/>
          </a:p>
        </p:txBody>
      </p:sp>
      <p:sp>
        <p:nvSpPr>
          <p:cNvPr id="4" name="3 Marcador de contenido"/>
          <p:cNvSpPr>
            <a:spLocks noGrp="1"/>
          </p:cNvSpPr>
          <p:nvPr>
            <p:ph sz="quarter" idx="13"/>
          </p:nvPr>
        </p:nvSpPr>
        <p:spPr>
          <a:xfrm>
            <a:off x="193964" y="876661"/>
            <a:ext cx="8118763" cy="5260894"/>
          </a:xfrm>
        </p:spPr>
        <p:txBody>
          <a:bodyPr>
            <a:noAutofit/>
          </a:bodyPr>
          <a:lstStyle/>
          <a:p>
            <a:pPr marL="114300" indent="0" algn="just">
              <a:buNone/>
            </a:pPr>
            <a:r>
              <a:rPr lang="es-ES" sz="2000" b="1" dirty="0"/>
              <a:t>PROGRAMAS DE REFORMA </a:t>
            </a:r>
            <a:r>
              <a:rPr lang="es-ES" sz="2000" b="1" dirty="0" smtClean="0"/>
              <a:t>ESTRUCTURAL</a:t>
            </a:r>
            <a:endParaRPr lang="es-BO" sz="2000" b="1" dirty="0" smtClean="0"/>
          </a:p>
          <a:p>
            <a:pPr algn="just"/>
            <a:r>
              <a:rPr lang="es-ES" sz="2000" u="sng" dirty="0" smtClean="0"/>
              <a:t>Reformas de Primera Generación</a:t>
            </a:r>
            <a:r>
              <a:rPr lang="es-ES" sz="2000" dirty="0" smtClean="0"/>
              <a:t>: </a:t>
            </a:r>
            <a:r>
              <a:rPr lang="es-BO" sz="2000" dirty="0" smtClean="0"/>
              <a:t>A </a:t>
            </a:r>
            <a:r>
              <a:rPr lang="es-BO" sz="2000" dirty="0"/>
              <a:t>partir del año 1985 , Bolivia dio inicio a las reformas </a:t>
            </a:r>
            <a:r>
              <a:rPr lang="es-BO" sz="2000" dirty="0" smtClean="0"/>
              <a:t>estructurales. </a:t>
            </a:r>
            <a:r>
              <a:rPr lang="es-BO" sz="2000" dirty="0"/>
              <a:t>La primera generación de reformas estuvo dirigida a eliminar las barreras comerciales, promover la estabilidad económica mediante austeridad fiscal y el desarrollo de mercados financieros eficientes. </a:t>
            </a:r>
            <a:endParaRPr lang="es-BO" sz="2000" dirty="0" smtClean="0"/>
          </a:p>
          <a:p>
            <a:pPr marL="411480" lvl="1" indent="0" algn="just">
              <a:buNone/>
            </a:pPr>
            <a:r>
              <a:rPr lang="es-BO" dirty="0" smtClean="0"/>
              <a:t>Estas </a:t>
            </a:r>
            <a:r>
              <a:rPr lang="es-BO" dirty="0"/>
              <a:t>reformas </a:t>
            </a:r>
            <a:r>
              <a:rPr lang="es-BO" dirty="0" smtClean="0"/>
              <a:t>lograron </a:t>
            </a:r>
            <a:r>
              <a:rPr lang="es-BO" dirty="0"/>
              <a:t>establecer las bases para el crecimiento, aunque no dentro de los parámetros necesarios y esperados que permitieran a Bolivia salir del subdesarrollo y de la </a:t>
            </a:r>
            <a:r>
              <a:rPr lang="es-BO" dirty="0" smtClean="0"/>
              <a:t>pobreza.</a:t>
            </a:r>
          </a:p>
          <a:p>
            <a:pPr marL="411480" lvl="1" indent="0" algn="just">
              <a:buNone/>
            </a:pPr>
            <a:endParaRPr lang="es-BO" dirty="0" smtClean="0"/>
          </a:p>
          <a:p>
            <a:pPr algn="just"/>
            <a:r>
              <a:rPr lang="es-ES" sz="2000" u="sng" dirty="0" smtClean="0"/>
              <a:t>Reformas </a:t>
            </a:r>
            <a:r>
              <a:rPr lang="es-ES" sz="2000" u="sng" dirty="0"/>
              <a:t>de Segunda Generación</a:t>
            </a:r>
            <a:r>
              <a:rPr lang="es-ES" sz="2000" dirty="0"/>
              <a:t>: Estas se </a:t>
            </a:r>
            <a:r>
              <a:rPr lang="es-BO" sz="2000" dirty="0"/>
              <a:t>orientaron  a la reducción de la pobreza y a mejorar la eficiencia y asignación de </a:t>
            </a:r>
            <a:r>
              <a:rPr lang="es-BO" sz="2000" dirty="0" smtClean="0"/>
              <a:t>recursos. </a:t>
            </a:r>
            <a:r>
              <a:rPr lang="es-BO" sz="2000" dirty="0"/>
              <a:t>Se caracteriza por el nuevo papel que asume el Estado como </a:t>
            </a:r>
            <a:r>
              <a:rPr lang="es-BO" sz="2000" dirty="0" err="1"/>
              <a:t>normador</a:t>
            </a:r>
            <a:r>
              <a:rPr lang="es-BO" sz="2000" dirty="0"/>
              <a:t> y regulador, </a:t>
            </a:r>
            <a:r>
              <a:rPr lang="es-BO" sz="2000" dirty="0" smtClean="0"/>
              <a:t>descentralizando su administración propiciando la autonomía regional, promoviendo las </a:t>
            </a:r>
            <a:r>
              <a:rPr lang="es-BO" sz="2000" dirty="0"/>
              <a:t>inversiones públicas y sociales</a:t>
            </a:r>
            <a:r>
              <a:rPr lang="es-BO" sz="2000" dirty="0" smtClean="0"/>
              <a:t>, </a:t>
            </a:r>
            <a:r>
              <a:rPr lang="es-BO" sz="2000" dirty="0"/>
              <a:t>dejando al sector privado la responsabilidad de efectuar inversiones productivas. </a:t>
            </a:r>
          </a:p>
          <a:p>
            <a:pPr marL="411480" lvl="1" indent="0" algn="just">
              <a:buNone/>
            </a:pPr>
            <a:endParaRPr lang="es-BO" dirty="0"/>
          </a:p>
          <a:p>
            <a:pPr marL="411480" lvl="1" indent="0" algn="just">
              <a:buNone/>
            </a:pPr>
            <a:endParaRPr lang="es-BO" dirty="0"/>
          </a:p>
          <a:p>
            <a:pPr algn="just"/>
            <a:endParaRPr lang="es-ES" sz="2000" u="sng" dirty="0" smtClean="0"/>
          </a:p>
        </p:txBody>
      </p:sp>
      <p:sp>
        <p:nvSpPr>
          <p:cNvPr id="5" name="4 Marcador de pie de página"/>
          <p:cNvSpPr>
            <a:spLocks noGrp="1"/>
          </p:cNvSpPr>
          <p:nvPr>
            <p:ph type="ftr" sz="quarter" idx="11"/>
          </p:nvPr>
        </p:nvSpPr>
        <p:spPr/>
        <p:txBody>
          <a:bodyPr/>
          <a:lstStyle/>
          <a:p>
            <a:r>
              <a:rPr lang="es-ES" b="1" dirty="0" smtClean="0"/>
              <a:t>IMPACTO DEL ALIVIO DE DEUDA EN BOLIVIA</a:t>
            </a:r>
            <a:endParaRPr lang="es-ES" dirty="0"/>
          </a:p>
        </p:txBody>
      </p:sp>
    </p:spTree>
    <p:extLst>
      <p:ext uri="{BB962C8B-B14F-4D97-AF65-F5344CB8AC3E}">
        <p14:creationId xmlns:p14="http://schemas.microsoft.com/office/powerpoint/2010/main" val="34814543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3963" y="344750"/>
            <a:ext cx="8271163" cy="594360"/>
          </a:xfrm>
        </p:spPr>
        <p:txBody>
          <a:bodyPr/>
          <a:lstStyle/>
          <a:p>
            <a:pPr algn="l"/>
            <a:r>
              <a:rPr lang="es-BO" dirty="0"/>
              <a:t>EL PROCESO DE LA </a:t>
            </a:r>
            <a:r>
              <a:rPr lang="es-ES" dirty="0"/>
              <a:t>CONDONACION</a:t>
            </a:r>
            <a:r>
              <a:rPr lang="es-BO" dirty="0"/>
              <a:t> DE LA DEUDA PÚBLICA EXTERNA EN BOLIVIA </a:t>
            </a:r>
          </a:p>
        </p:txBody>
      </p:sp>
      <p:sp>
        <p:nvSpPr>
          <p:cNvPr id="4" name="3 Marcador de contenido"/>
          <p:cNvSpPr>
            <a:spLocks noGrp="1"/>
          </p:cNvSpPr>
          <p:nvPr>
            <p:ph sz="quarter" idx="13"/>
          </p:nvPr>
        </p:nvSpPr>
        <p:spPr>
          <a:xfrm>
            <a:off x="193964" y="1070630"/>
            <a:ext cx="8118763" cy="5510279"/>
          </a:xfrm>
        </p:spPr>
        <p:txBody>
          <a:bodyPr>
            <a:normAutofit lnSpcReduction="10000"/>
          </a:bodyPr>
          <a:lstStyle/>
          <a:p>
            <a:pPr marL="114300" indent="0" algn="just">
              <a:buNone/>
            </a:pPr>
            <a:r>
              <a:rPr lang="es-ES" b="1" spc="-100" dirty="0">
                <a:solidFill>
                  <a:schemeClr val="tx2"/>
                </a:solidFill>
                <a:latin typeface="+mj-lt"/>
                <a:ea typeface="+mj-ea"/>
                <a:cs typeface="+mj-cs"/>
              </a:rPr>
              <a:t>HIPC</a:t>
            </a:r>
            <a:r>
              <a:rPr lang="es-SV" b="1" spc="-100" dirty="0">
                <a:solidFill>
                  <a:schemeClr val="tx2"/>
                </a:solidFill>
                <a:latin typeface="+mj-lt"/>
                <a:ea typeface="+mj-ea"/>
                <a:cs typeface="+mj-cs"/>
              </a:rPr>
              <a:t> </a:t>
            </a:r>
            <a:r>
              <a:rPr lang="es-SV" b="1" spc="-100" dirty="0" smtClean="0">
                <a:solidFill>
                  <a:schemeClr val="tx2"/>
                </a:solidFill>
                <a:latin typeface="+mj-lt"/>
                <a:ea typeface="+mj-ea"/>
                <a:cs typeface="+mj-cs"/>
              </a:rPr>
              <a:t>I</a:t>
            </a:r>
          </a:p>
          <a:p>
            <a:pPr marL="114300" indent="0" algn="just">
              <a:buNone/>
            </a:pPr>
            <a:r>
              <a:rPr lang="es-SV" dirty="0"/>
              <a:t>E</a:t>
            </a:r>
            <a:r>
              <a:rPr lang="es-SV" dirty="0" smtClean="0"/>
              <a:t>n </a:t>
            </a:r>
            <a:r>
              <a:rPr lang="es-SV" dirty="0"/>
              <a:t>septiembre de 1996 fue aprobada la Iniciativa HIPC (</a:t>
            </a:r>
            <a:r>
              <a:rPr lang="es-SV" dirty="0" err="1"/>
              <a:t>Heavily</a:t>
            </a:r>
            <a:r>
              <a:rPr lang="es-SV" dirty="0"/>
              <a:t> </a:t>
            </a:r>
            <a:r>
              <a:rPr lang="es-SV" dirty="0" err="1"/>
              <a:t>Indebted</a:t>
            </a:r>
            <a:r>
              <a:rPr lang="es-SV" dirty="0"/>
              <a:t> Poor </a:t>
            </a:r>
            <a:r>
              <a:rPr lang="es-SV" dirty="0" err="1"/>
              <a:t>Countries</a:t>
            </a:r>
            <a:r>
              <a:rPr lang="es-SV" dirty="0"/>
              <a:t>, Países Pobres Muy Endeudados - PPME en español</a:t>
            </a:r>
            <a:r>
              <a:rPr lang="es-SV" dirty="0" smtClean="0"/>
              <a:t>).</a:t>
            </a:r>
          </a:p>
          <a:p>
            <a:pPr marL="114300" indent="0" algn="just">
              <a:buNone/>
            </a:pPr>
            <a:r>
              <a:rPr lang="es-SV" b="1" i="1" dirty="0" smtClean="0"/>
              <a:t>Su objetico</a:t>
            </a:r>
            <a:r>
              <a:rPr lang="es-SV" dirty="0" smtClean="0"/>
              <a:t>: Ayudar </a:t>
            </a:r>
            <a:r>
              <a:rPr lang="es-SV" dirty="0"/>
              <a:t>a los países beneficiarios a alcanzar una situación de deuda sostenible a largo </a:t>
            </a:r>
            <a:r>
              <a:rPr lang="es-SV" dirty="0" smtClean="0"/>
              <a:t>plazo.</a:t>
            </a:r>
          </a:p>
          <a:p>
            <a:pPr marL="114300" indent="0" algn="just">
              <a:buNone/>
            </a:pPr>
            <a:r>
              <a:rPr lang="es-SV" dirty="0" smtClean="0"/>
              <a:t>i)   la </a:t>
            </a:r>
            <a:r>
              <a:rPr lang="es-SV" dirty="0"/>
              <a:t>adopción de programas de ajuste y </a:t>
            </a:r>
            <a:r>
              <a:rPr lang="es-SV" dirty="0" smtClean="0"/>
              <a:t>reforma. </a:t>
            </a:r>
            <a:endParaRPr lang="es-SV" dirty="0" smtClean="0"/>
          </a:p>
          <a:p>
            <a:pPr marL="114300" indent="0" algn="just">
              <a:buNone/>
            </a:pPr>
            <a:r>
              <a:rPr lang="es-SV" dirty="0" smtClean="0"/>
              <a:t>ii) el </a:t>
            </a:r>
            <a:r>
              <a:rPr lang="es-SV" dirty="0"/>
              <a:t>reparto equitativo del esfuerzo entre todos los acreedores: bilaterales oficiales, multilaterales y </a:t>
            </a:r>
            <a:r>
              <a:rPr lang="es-SV" dirty="0" smtClean="0"/>
              <a:t>comerciales.</a:t>
            </a:r>
          </a:p>
          <a:p>
            <a:pPr marL="114300" indent="0" algn="just">
              <a:buNone/>
            </a:pPr>
            <a:r>
              <a:rPr lang="es-SV" b="1" i="1" dirty="0"/>
              <a:t>Criterios de Elegibilidad:</a:t>
            </a:r>
          </a:p>
          <a:p>
            <a:pPr marL="114300" lvl="0" indent="0">
              <a:buNone/>
            </a:pPr>
            <a:r>
              <a:rPr lang="es-ES" dirty="0" smtClean="0"/>
              <a:t>i)  tener </a:t>
            </a:r>
            <a:r>
              <a:rPr lang="es-ES" dirty="0"/>
              <a:t>un PIB per cápita por debajo del límite para poder beneficiarse de préstamos de la ventanilla concesional del Grupo del Banco Mundial y del </a:t>
            </a:r>
            <a:r>
              <a:rPr lang="es-ES" dirty="0" smtClean="0"/>
              <a:t>FMI</a:t>
            </a:r>
            <a:r>
              <a:rPr lang="es-ES" dirty="0"/>
              <a:t>.</a:t>
            </a:r>
            <a:endParaRPr lang="es-BO" dirty="0"/>
          </a:p>
          <a:p>
            <a:pPr marL="114300" indent="0">
              <a:buNone/>
            </a:pPr>
            <a:r>
              <a:rPr lang="es-ES" dirty="0" smtClean="0"/>
              <a:t>ii)  tener </a:t>
            </a:r>
            <a:r>
              <a:rPr lang="es-ES" dirty="0"/>
              <a:t>una trayectoria de desempeño </a:t>
            </a:r>
            <a:r>
              <a:rPr lang="es-ES" dirty="0" smtClean="0"/>
              <a:t>en </a:t>
            </a:r>
            <a:r>
              <a:rPr lang="es-ES" dirty="0"/>
              <a:t>los programas de ajuste del FMI y del Banco Mundial.</a:t>
            </a:r>
            <a:endParaRPr lang="es-BO" dirty="0"/>
          </a:p>
        </p:txBody>
      </p:sp>
      <p:sp>
        <p:nvSpPr>
          <p:cNvPr id="5" name="4 Marcador de pie de página"/>
          <p:cNvSpPr>
            <a:spLocks noGrp="1"/>
          </p:cNvSpPr>
          <p:nvPr>
            <p:ph type="ftr" sz="quarter" idx="11"/>
          </p:nvPr>
        </p:nvSpPr>
        <p:spPr/>
        <p:txBody>
          <a:bodyPr/>
          <a:lstStyle/>
          <a:p>
            <a:r>
              <a:rPr lang="es-ES" b="1" smtClean="0"/>
              <a:t>IMPACTO DEL ALIVIO DE DEUDA EN BOLIVIA</a:t>
            </a:r>
            <a:endParaRPr lang="es-ES" dirty="0"/>
          </a:p>
        </p:txBody>
      </p:sp>
    </p:spTree>
    <p:extLst>
      <p:ext uri="{BB962C8B-B14F-4D97-AF65-F5344CB8AC3E}">
        <p14:creationId xmlns:p14="http://schemas.microsoft.com/office/powerpoint/2010/main" val="27512887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3963" y="344750"/>
            <a:ext cx="8271163" cy="594360"/>
          </a:xfrm>
        </p:spPr>
        <p:txBody>
          <a:bodyPr/>
          <a:lstStyle/>
          <a:p>
            <a:pPr algn="l"/>
            <a:r>
              <a:rPr lang="es-BO" dirty="0"/>
              <a:t>EL PROCESO DE LA </a:t>
            </a:r>
            <a:r>
              <a:rPr lang="es-ES" dirty="0"/>
              <a:t>CONDONACION</a:t>
            </a:r>
            <a:r>
              <a:rPr lang="es-BO" dirty="0"/>
              <a:t> DE LA DEUDA PÚBLICA EXTERNA EN BOLIVIA </a:t>
            </a:r>
          </a:p>
        </p:txBody>
      </p:sp>
      <p:sp>
        <p:nvSpPr>
          <p:cNvPr id="4" name="3 Marcador de contenido"/>
          <p:cNvSpPr>
            <a:spLocks noGrp="1"/>
          </p:cNvSpPr>
          <p:nvPr>
            <p:ph sz="quarter" idx="13"/>
          </p:nvPr>
        </p:nvSpPr>
        <p:spPr>
          <a:xfrm>
            <a:off x="138544" y="1070630"/>
            <a:ext cx="8271162" cy="5510279"/>
          </a:xfrm>
        </p:spPr>
        <p:txBody>
          <a:bodyPr>
            <a:normAutofit/>
          </a:bodyPr>
          <a:lstStyle/>
          <a:p>
            <a:pPr marL="114300" indent="0" algn="just">
              <a:buNone/>
            </a:pPr>
            <a:r>
              <a:rPr lang="es-ES" b="1" spc="-100" dirty="0">
                <a:solidFill>
                  <a:schemeClr val="tx2"/>
                </a:solidFill>
                <a:latin typeface="+mj-lt"/>
                <a:ea typeface="+mj-ea"/>
                <a:cs typeface="+mj-cs"/>
              </a:rPr>
              <a:t>HIPC</a:t>
            </a:r>
            <a:r>
              <a:rPr lang="es-SV" b="1" spc="-100" dirty="0">
                <a:solidFill>
                  <a:schemeClr val="tx2"/>
                </a:solidFill>
                <a:latin typeface="+mj-lt"/>
                <a:ea typeface="+mj-ea"/>
                <a:cs typeface="+mj-cs"/>
              </a:rPr>
              <a:t> </a:t>
            </a:r>
            <a:r>
              <a:rPr lang="es-SV" b="1" spc="-100" dirty="0" smtClean="0">
                <a:solidFill>
                  <a:schemeClr val="tx2"/>
                </a:solidFill>
                <a:latin typeface="+mj-lt"/>
                <a:ea typeface="+mj-ea"/>
                <a:cs typeface="+mj-cs"/>
              </a:rPr>
              <a:t>II</a:t>
            </a:r>
          </a:p>
          <a:p>
            <a:pPr marL="114300" indent="0" algn="just">
              <a:buNone/>
            </a:pPr>
            <a:r>
              <a:rPr lang="es-BO" dirty="0"/>
              <a:t>En junio de 1999, </a:t>
            </a:r>
            <a:r>
              <a:rPr lang="es-BO" dirty="0" smtClean="0"/>
              <a:t>se </a:t>
            </a:r>
            <a:r>
              <a:rPr lang="es-BO" dirty="0"/>
              <a:t>aprobó la modificación de la iniciativa inicial, </a:t>
            </a:r>
            <a:r>
              <a:rPr lang="es-BO" dirty="0" smtClean="0"/>
              <a:t>para proporcionar </a:t>
            </a:r>
            <a:r>
              <a:rPr lang="es-BO" dirty="0"/>
              <a:t>un mayor alivio de la </a:t>
            </a:r>
            <a:r>
              <a:rPr lang="es-BO" dirty="0" smtClean="0"/>
              <a:t>deuda.</a:t>
            </a:r>
          </a:p>
          <a:p>
            <a:pPr marL="114300" indent="0" algn="just">
              <a:buNone/>
            </a:pPr>
            <a:r>
              <a:rPr lang="es-SV" b="1" i="1" dirty="0" smtClean="0"/>
              <a:t>Criterios </a:t>
            </a:r>
            <a:r>
              <a:rPr lang="es-SV" b="1" i="1" dirty="0"/>
              <a:t>de </a:t>
            </a:r>
            <a:r>
              <a:rPr lang="es-SV" b="1" i="1" dirty="0" smtClean="0"/>
              <a:t>Elegibilidad: </a:t>
            </a:r>
            <a:r>
              <a:rPr lang="es-ES" dirty="0" smtClean="0"/>
              <a:t>Bolivia </a:t>
            </a:r>
            <a:r>
              <a:rPr lang="es-ES" dirty="0"/>
              <a:t>fue elegida para la Iniciativa HIPC Reforzada </a:t>
            </a:r>
            <a:r>
              <a:rPr lang="es-ES" dirty="0" smtClean="0"/>
              <a:t>en función a </a:t>
            </a:r>
            <a:r>
              <a:rPr lang="es-ES" dirty="0"/>
              <a:t>los siguientes criterios:</a:t>
            </a:r>
            <a:endParaRPr lang="es-BO" dirty="0"/>
          </a:p>
          <a:p>
            <a:pPr marL="114300" lvl="0" indent="0">
              <a:buNone/>
            </a:pPr>
            <a:r>
              <a:rPr lang="es-ES" dirty="0" smtClean="0"/>
              <a:t>i) Se continuó </a:t>
            </a:r>
            <a:r>
              <a:rPr lang="es-ES" dirty="0"/>
              <a:t>con la implementación de políticas orientadas a la estabilidad macroeconómica y la aplicación de reformas </a:t>
            </a:r>
            <a:r>
              <a:rPr lang="es-ES" dirty="0" smtClean="0"/>
              <a:t>estructurales</a:t>
            </a:r>
            <a:r>
              <a:rPr lang="es-ES" dirty="0"/>
              <a:t>.</a:t>
            </a:r>
            <a:endParaRPr lang="es-BO" dirty="0"/>
          </a:p>
          <a:p>
            <a:pPr marL="114300" lvl="0" indent="0">
              <a:buNone/>
            </a:pPr>
            <a:r>
              <a:rPr lang="es-ES" dirty="0" smtClean="0"/>
              <a:t>ii) Se presentó la </a:t>
            </a:r>
            <a:r>
              <a:rPr lang="es-ES" dirty="0"/>
              <a:t>Estrategia Boliviana para la Reducción de la Pobreza (EBRP).</a:t>
            </a:r>
            <a:endParaRPr lang="es-BO" dirty="0"/>
          </a:p>
          <a:p>
            <a:pPr marL="114300" lvl="0" indent="0">
              <a:buNone/>
            </a:pPr>
            <a:r>
              <a:rPr lang="es-ES" dirty="0" smtClean="0"/>
              <a:t>iii) Contó </a:t>
            </a:r>
            <a:r>
              <a:rPr lang="es-ES" dirty="0"/>
              <a:t>con la participación </a:t>
            </a:r>
            <a:r>
              <a:rPr lang="es-ES" dirty="0" smtClean="0"/>
              <a:t>del </a:t>
            </a:r>
            <a:r>
              <a:rPr lang="es-ES" dirty="0"/>
              <a:t>total de sus acreedores </a:t>
            </a:r>
            <a:r>
              <a:rPr lang="es-ES" dirty="0" smtClean="0"/>
              <a:t>al </a:t>
            </a:r>
            <a:r>
              <a:rPr lang="es-ES" dirty="0"/>
              <a:t>recibir la reducción y cancelación del servicio de la deuda en el </a:t>
            </a:r>
            <a:r>
              <a:rPr lang="es-ES" dirty="0" smtClean="0"/>
              <a:t>año 2001.</a:t>
            </a:r>
            <a:endParaRPr lang="es-SV" b="1" i="1" dirty="0"/>
          </a:p>
        </p:txBody>
      </p:sp>
      <p:sp>
        <p:nvSpPr>
          <p:cNvPr id="5" name="4 Marcador de pie de página"/>
          <p:cNvSpPr>
            <a:spLocks noGrp="1"/>
          </p:cNvSpPr>
          <p:nvPr>
            <p:ph type="ftr" sz="quarter" idx="11"/>
          </p:nvPr>
        </p:nvSpPr>
        <p:spPr/>
        <p:txBody>
          <a:bodyPr/>
          <a:lstStyle/>
          <a:p>
            <a:r>
              <a:rPr lang="es-ES" b="1" smtClean="0"/>
              <a:t>IMPACTO DEL ALIVIO DE DEUDA EN BOLIVIA</a:t>
            </a:r>
            <a:endParaRPr lang="es-ES" dirty="0"/>
          </a:p>
        </p:txBody>
      </p:sp>
    </p:spTree>
    <p:extLst>
      <p:ext uri="{BB962C8B-B14F-4D97-AF65-F5344CB8AC3E}">
        <p14:creationId xmlns:p14="http://schemas.microsoft.com/office/powerpoint/2010/main" val="15468887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3963" y="344750"/>
            <a:ext cx="8271163" cy="594360"/>
          </a:xfrm>
        </p:spPr>
        <p:txBody>
          <a:bodyPr/>
          <a:lstStyle/>
          <a:p>
            <a:pPr algn="l"/>
            <a:r>
              <a:rPr lang="es-BO" dirty="0"/>
              <a:t>EL PROCESO DE LA </a:t>
            </a:r>
            <a:r>
              <a:rPr lang="es-ES" dirty="0"/>
              <a:t>CONDONACION</a:t>
            </a:r>
            <a:r>
              <a:rPr lang="es-BO" dirty="0"/>
              <a:t> DE LA DEUDA PÚBLICA EXTERNA EN BOLIVIA </a:t>
            </a:r>
          </a:p>
        </p:txBody>
      </p:sp>
      <p:sp>
        <p:nvSpPr>
          <p:cNvPr id="4" name="3 Marcador de contenido"/>
          <p:cNvSpPr>
            <a:spLocks noGrp="1"/>
          </p:cNvSpPr>
          <p:nvPr>
            <p:ph sz="quarter" idx="13"/>
          </p:nvPr>
        </p:nvSpPr>
        <p:spPr>
          <a:xfrm>
            <a:off x="193964" y="904370"/>
            <a:ext cx="8118763" cy="5510279"/>
          </a:xfrm>
        </p:spPr>
        <p:txBody>
          <a:bodyPr>
            <a:noAutofit/>
          </a:bodyPr>
          <a:lstStyle/>
          <a:p>
            <a:pPr marL="114300" indent="0" algn="just">
              <a:buNone/>
            </a:pPr>
            <a:r>
              <a:rPr lang="es-ES" sz="2000" b="1" spc="-100" dirty="0">
                <a:solidFill>
                  <a:schemeClr val="tx2"/>
                </a:solidFill>
                <a:latin typeface="+mj-lt"/>
                <a:ea typeface="+mj-ea"/>
                <a:cs typeface="+mj-cs"/>
              </a:rPr>
              <a:t>HIPC</a:t>
            </a:r>
            <a:r>
              <a:rPr lang="es-SV" sz="2000" b="1" spc="-100" dirty="0">
                <a:solidFill>
                  <a:schemeClr val="tx2"/>
                </a:solidFill>
                <a:latin typeface="+mj-lt"/>
                <a:ea typeface="+mj-ea"/>
                <a:cs typeface="+mj-cs"/>
              </a:rPr>
              <a:t> </a:t>
            </a:r>
            <a:r>
              <a:rPr lang="es-SV" sz="2000" b="1" spc="-100" dirty="0" smtClean="0">
                <a:solidFill>
                  <a:schemeClr val="tx2"/>
                </a:solidFill>
                <a:latin typeface="+mj-lt"/>
                <a:ea typeface="+mj-ea"/>
                <a:cs typeface="+mj-cs"/>
              </a:rPr>
              <a:t>II</a:t>
            </a:r>
          </a:p>
          <a:p>
            <a:pPr marL="114300" indent="0" algn="just">
              <a:buNone/>
            </a:pPr>
            <a:r>
              <a:rPr lang="es-SV" sz="2000" b="1" i="1" dirty="0" smtClean="0"/>
              <a:t>Destino de los Recursos: </a:t>
            </a:r>
            <a:r>
              <a:rPr lang="es-ES" sz="2000" dirty="0" smtClean="0"/>
              <a:t>Bolivia </a:t>
            </a:r>
            <a:r>
              <a:rPr lang="es-ES" sz="2000" dirty="0"/>
              <a:t>alcanzó el punto de decisión en el marco del HIPC II en febrero de 2000 y el punto de cumplimiento en junio de 2001. El alivio ascendió a US$ 1,776 millones en valor nominal, equivalente a US$ 1,188 millones en </a:t>
            </a:r>
            <a:r>
              <a:rPr lang="es-ES" sz="2000" dirty="0" smtClean="0"/>
              <a:t>VPN.</a:t>
            </a:r>
          </a:p>
          <a:p>
            <a:pPr marL="114300" indent="0" algn="just">
              <a:buNone/>
            </a:pPr>
            <a:r>
              <a:rPr lang="es-ES" sz="2000" dirty="0" smtClean="0"/>
              <a:t>Su principal modificación en la utilización de los recursos fue designar </a:t>
            </a:r>
            <a:r>
              <a:rPr lang="es-ES" sz="2000" dirty="0"/>
              <a:t>a los gobiernos municipales como el principal mecanismo de distribución y administración de los recursos HIPC y </a:t>
            </a:r>
            <a:r>
              <a:rPr lang="es-ES" sz="2000" dirty="0" smtClean="0"/>
              <a:t>otorgando </a:t>
            </a:r>
            <a:r>
              <a:rPr lang="es-ES" sz="2000" dirty="0"/>
              <a:t>más recursos a los municipios más </a:t>
            </a:r>
            <a:r>
              <a:rPr lang="es-ES" sz="2000" dirty="0" smtClean="0"/>
              <a:t>pobres.</a:t>
            </a:r>
          </a:p>
          <a:p>
            <a:pPr marL="114300" indent="0" algn="just">
              <a:buNone/>
            </a:pPr>
            <a:r>
              <a:rPr lang="es-ES" sz="2000" dirty="0" smtClean="0"/>
              <a:t>Principales  determinaciones:</a:t>
            </a:r>
          </a:p>
          <a:p>
            <a:pPr lvl="1" algn="just"/>
            <a:r>
              <a:rPr lang="es-ES" dirty="0"/>
              <a:t>C</a:t>
            </a:r>
            <a:r>
              <a:rPr lang="es-ES" dirty="0" smtClean="0"/>
              <a:t>rear </a:t>
            </a:r>
            <a:r>
              <a:rPr lang="es-ES" dirty="0"/>
              <a:t>un mecanismo de Control </a:t>
            </a:r>
            <a:r>
              <a:rPr lang="es-ES" dirty="0" smtClean="0"/>
              <a:t>Social</a:t>
            </a:r>
            <a:r>
              <a:rPr lang="es-ES" dirty="0" smtClean="0"/>
              <a:t>,</a:t>
            </a:r>
          </a:p>
          <a:p>
            <a:pPr lvl="1" algn="just"/>
            <a:r>
              <a:rPr lang="es-ES" dirty="0" smtClean="0"/>
              <a:t>Se constituyó </a:t>
            </a:r>
            <a:r>
              <a:rPr lang="es-ES" dirty="0"/>
              <a:t>el Fondo Solidario Municipal para la Educación </a:t>
            </a:r>
            <a:r>
              <a:rPr lang="es-ES" dirty="0" smtClean="0"/>
              <a:t>y </a:t>
            </a:r>
            <a:r>
              <a:rPr lang="es-ES" dirty="0"/>
              <a:t>Salud </a:t>
            </a:r>
            <a:r>
              <a:rPr lang="es-ES" dirty="0" smtClean="0"/>
              <a:t>para cubrir </a:t>
            </a:r>
            <a:r>
              <a:rPr lang="es-ES" dirty="0"/>
              <a:t>el déficit de ítems del </a:t>
            </a:r>
            <a:r>
              <a:rPr lang="es-ES" dirty="0" smtClean="0"/>
              <a:t>personal reduciendo las brechas existentes desde el 2001.</a:t>
            </a:r>
          </a:p>
          <a:p>
            <a:pPr lvl="1" algn="just"/>
            <a:r>
              <a:rPr lang="es-ES" dirty="0" smtClean="0"/>
              <a:t>Se definió la Cuenta Especial Dialogo 2000 donde los </a:t>
            </a:r>
            <a:r>
              <a:rPr lang="es-ES" dirty="0"/>
              <a:t>recursos </a:t>
            </a:r>
            <a:r>
              <a:rPr lang="es-ES" dirty="0" smtClean="0"/>
              <a:t>son </a:t>
            </a:r>
            <a:r>
              <a:rPr lang="es-ES" smtClean="0"/>
              <a:t>depositados </a:t>
            </a:r>
            <a:r>
              <a:rPr lang="es-ES" smtClean="0"/>
              <a:t>para </a:t>
            </a:r>
            <a:r>
              <a:rPr lang="es-ES" dirty="0" smtClean="0"/>
              <a:t>ser utilizados por los municipios para </a:t>
            </a:r>
            <a:r>
              <a:rPr lang="es-ES" dirty="0" smtClean="0"/>
              <a:t>educación, </a:t>
            </a:r>
            <a:r>
              <a:rPr lang="es-ES" dirty="0" smtClean="0"/>
              <a:t>salud e inversión productiva y social.</a:t>
            </a:r>
            <a:endParaRPr lang="es-BO" dirty="0"/>
          </a:p>
          <a:p>
            <a:pPr marL="114300" indent="0" algn="just">
              <a:buNone/>
            </a:pPr>
            <a:endParaRPr lang="es-SV" sz="2000" b="1" i="1" dirty="0"/>
          </a:p>
        </p:txBody>
      </p:sp>
      <p:sp>
        <p:nvSpPr>
          <p:cNvPr id="5" name="4 Marcador de pie de página"/>
          <p:cNvSpPr>
            <a:spLocks noGrp="1"/>
          </p:cNvSpPr>
          <p:nvPr>
            <p:ph type="ftr" sz="quarter" idx="11"/>
          </p:nvPr>
        </p:nvSpPr>
        <p:spPr/>
        <p:txBody>
          <a:bodyPr/>
          <a:lstStyle/>
          <a:p>
            <a:r>
              <a:rPr lang="es-ES" b="1" smtClean="0"/>
              <a:t>IMPACTO DEL ALIVIO DE DEUDA EN BOLIVIA</a:t>
            </a:r>
            <a:endParaRPr lang="es-ES" dirty="0"/>
          </a:p>
        </p:txBody>
      </p:sp>
    </p:spTree>
    <p:extLst>
      <p:ext uri="{BB962C8B-B14F-4D97-AF65-F5344CB8AC3E}">
        <p14:creationId xmlns:p14="http://schemas.microsoft.com/office/powerpoint/2010/main" val="27175324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3963" y="233910"/>
            <a:ext cx="8271163" cy="594360"/>
          </a:xfrm>
        </p:spPr>
        <p:txBody>
          <a:bodyPr/>
          <a:lstStyle/>
          <a:p>
            <a:pPr algn="l"/>
            <a:r>
              <a:rPr lang="es-BO" dirty="0"/>
              <a:t>EL PROCESO DE LA </a:t>
            </a:r>
            <a:r>
              <a:rPr lang="es-ES" dirty="0"/>
              <a:t>CONDONACION</a:t>
            </a:r>
            <a:r>
              <a:rPr lang="es-BO" dirty="0"/>
              <a:t> DE LA DEUDA PÚBLICA EXTERNA EN BOLIVIA </a:t>
            </a:r>
          </a:p>
        </p:txBody>
      </p:sp>
      <p:sp>
        <p:nvSpPr>
          <p:cNvPr id="4" name="3 Marcador de contenido"/>
          <p:cNvSpPr>
            <a:spLocks noGrp="1"/>
          </p:cNvSpPr>
          <p:nvPr>
            <p:ph sz="quarter" idx="13"/>
          </p:nvPr>
        </p:nvSpPr>
        <p:spPr>
          <a:xfrm>
            <a:off x="96979" y="890515"/>
            <a:ext cx="8271162" cy="5801232"/>
          </a:xfrm>
        </p:spPr>
        <p:txBody>
          <a:bodyPr>
            <a:noAutofit/>
          </a:bodyPr>
          <a:lstStyle/>
          <a:p>
            <a:pPr marL="114300" indent="0" algn="just">
              <a:buNone/>
            </a:pPr>
            <a:r>
              <a:rPr lang="es-SV" sz="2000" b="1" spc="-100" dirty="0" smtClean="0">
                <a:solidFill>
                  <a:schemeClr val="tx2"/>
                </a:solidFill>
                <a:latin typeface="+mj-lt"/>
                <a:ea typeface="+mj-ea"/>
                <a:cs typeface="+mj-cs"/>
              </a:rPr>
              <a:t>Más </a:t>
            </a:r>
            <a:r>
              <a:rPr lang="es-SV" sz="2000" b="1" spc="-100" dirty="0">
                <a:solidFill>
                  <a:schemeClr val="tx2"/>
                </a:solidFill>
                <a:latin typeface="+mj-lt"/>
                <a:ea typeface="+mj-ea"/>
                <a:cs typeface="+mj-cs"/>
              </a:rPr>
              <a:t>allá del HIPC</a:t>
            </a:r>
            <a:endParaRPr lang="es-SV" sz="2000" b="1" spc="-100" dirty="0" smtClean="0">
              <a:solidFill>
                <a:schemeClr val="tx2"/>
              </a:solidFill>
              <a:latin typeface="+mj-lt"/>
              <a:ea typeface="+mj-ea"/>
              <a:cs typeface="+mj-cs"/>
            </a:endParaRPr>
          </a:p>
          <a:p>
            <a:pPr marL="114300" indent="0" algn="just">
              <a:buNone/>
            </a:pPr>
            <a:r>
              <a:rPr lang="es-ES" sz="1900" dirty="0"/>
              <a:t>La Iniciativa de Colonia recomendó otorgar otro tramo de alivio a los países HIPC, un alivio adicional al otorgado por el Club de París, condonando </a:t>
            </a:r>
            <a:r>
              <a:rPr lang="es-ES" sz="1900" dirty="0" smtClean="0"/>
              <a:t>la </a:t>
            </a:r>
            <a:r>
              <a:rPr lang="es-ES" sz="1900" dirty="0"/>
              <a:t>deuda de ayuda oficial para el </a:t>
            </a:r>
            <a:r>
              <a:rPr lang="es-ES" sz="1900" dirty="0" smtClean="0"/>
              <a:t>desarrollo.</a:t>
            </a:r>
          </a:p>
          <a:p>
            <a:pPr marL="114300" indent="0" algn="just">
              <a:buNone/>
            </a:pPr>
            <a:r>
              <a:rPr lang="es-ES" sz="1900" dirty="0" smtClean="0"/>
              <a:t>El </a:t>
            </a:r>
            <a:r>
              <a:rPr lang="es-ES" sz="1900" dirty="0"/>
              <a:t>alivio total otorgado por los acreedores bilaterales es de US$ 629 </a:t>
            </a:r>
            <a:r>
              <a:rPr lang="es-ES" sz="1900" dirty="0" smtClean="0"/>
              <a:t>millones. Mediante D.S.No.26878 </a:t>
            </a:r>
            <a:r>
              <a:rPr lang="es-ES" sz="1900" dirty="0"/>
              <a:t>de </a:t>
            </a:r>
            <a:r>
              <a:rPr lang="es-ES" sz="1900" dirty="0" smtClean="0"/>
              <a:t>diciembre </a:t>
            </a:r>
            <a:r>
              <a:rPr lang="es-ES" sz="1900" dirty="0"/>
              <a:t>de 2002, se facultó al TGN a utilizar directamente los recursos provenientes de las deudas denominadas Más allá del </a:t>
            </a:r>
            <a:r>
              <a:rPr lang="es-ES" sz="1900" dirty="0" smtClean="0"/>
              <a:t>HIPC.</a:t>
            </a:r>
          </a:p>
          <a:p>
            <a:pPr marL="114300" indent="0" algn="just">
              <a:buNone/>
            </a:pPr>
            <a:r>
              <a:rPr lang="es-SV" sz="2000" b="1" spc="-100" dirty="0">
                <a:solidFill>
                  <a:schemeClr val="tx2"/>
                </a:solidFill>
                <a:latin typeface="+mj-lt"/>
                <a:ea typeface="+mj-ea"/>
                <a:cs typeface="+mj-cs"/>
              </a:rPr>
              <a:t>Iniciativa de Alivio de Deuda Multilateral – MDRI</a:t>
            </a:r>
          </a:p>
          <a:p>
            <a:pPr marL="114300" indent="0" algn="just">
              <a:buNone/>
            </a:pPr>
            <a:r>
              <a:rPr lang="es-ES" sz="1900" dirty="0"/>
              <a:t>Esta iniciativa surge de la evaluación del G8 respecto a las iniciativas HIPC I, II y Más allá de HIPC, </a:t>
            </a:r>
            <a:r>
              <a:rPr lang="es-ES" sz="1900" dirty="0" smtClean="0"/>
              <a:t>reconociendo la </a:t>
            </a:r>
            <a:r>
              <a:rPr lang="es-ES" sz="1900" dirty="0"/>
              <a:t>necesidad de un mayor alivio para alcanzar los ODM a fines de </a:t>
            </a:r>
            <a:r>
              <a:rPr lang="es-ES" sz="1900" dirty="0" smtClean="0"/>
              <a:t>2015. :</a:t>
            </a:r>
            <a:endParaRPr lang="es-ES" sz="1900" dirty="0"/>
          </a:p>
          <a:p>
            <a:pPr marL="114300" lvl="0" indent="0">
              <a:buNone/>
            </a:pPr>
            <a:r>
              <a:rPr lang="es-ES" sz="1900" dirty="0" smtClean="0"/>
              <a:t>Esta fase buscó que </a:t>
            </a:r>
            <a:r>
              <a:rPr lang="es-ES" sz="1900" dirty="0"/>
              <a:t>los países </a:t>
            </a:r>
            <a:r>
              <a:rPr lang="es-ES" sz="1900" dirty="0" smtClean="0"/>
              <a:t>pongan </a:t>
            </a:r>
            <a:r>
              <a:rPr lang="es-ES" sz="1900" dirty="0"/>
              <a:t>en marcha </a:t>
            </a:r>
            <a:r>
              <a:rPr lang="es-ES" sz="1900" dirty="0" smtClean="0"/>
              <a:t>políticas destinadas a </a:t>
            </a:r>
            <a:r>
              <a:rPr lang="es-ES" sz="1900" dirty="0"/>
              <a:t>lograr un desarrollo sostenible y reducir la pobreza </a:t>
            </a:r>
            <a:r>
              <a:rPr lang="es-ES" sz="1900" dirty="0" smtClean="0"/>
              <a:t>con </a:t>
            </a:r>
            <a:r>
              <a:rPr lang="es-BO" sz="1900" dirty="0" smtClean="0"/>
              <a:t>Instituciones </a:t>
            </a:r>
            <a:r>
              <a:rPr lang="es-BO" sz="1900" dirty="0"/>
              <a:t>y políticas sanas, responsables y </a:t>
            </a:r>
            <a:r>
              <a:rPr lang="es-BO" sz="1900" dirty="0" smtClean="0"/>
              <a:t>transparentes, </a:t>
            </a:r>
            <a:r>
              <a:rPr lang="es-BO" sz="1900" dirty="0" smtClean="0"/>
              <a:t>estabilidad </a:t>
            </a:r>
            <a:r>
              <a:rPr lang="es-BO" sz="1900" dirty="0" smtClean="0"/>
              <a:t>macroeconómica, transparencia fiscal.</a:t>
            </a:r>
            <a:endParaRPr lang="es-ES" sz="1900" dirty="0" smtClean="0"/>
          </a:p>
          <a:p>
            <a:pPr marL="114300" indent="0" algn="just">
              <a:buNone/>
            </a:pPr>
            <a:r>
              <a:rPr lang="es-ES" sz="1900" dirty="0" smtClean="0"/>
              <a:t>El </a:t>
            </a:r>
            <a:r>
              <a:rPr lang="es-ES" sz="1900" dirty="0"/>
              <a:t>alivio </a:t>
            </a:r>
            <a:r>
              <a:rPr lang="es-ES" sz="1900" dirty="0" smtClean="0"/>
              <a:t>de </a:t>
            </a:r>
            <a:r>
              <a:rPr lang="es-ES" sz="1900" dirty="0"/>
              <a:t>la iniciativa MDRI para Bolivia totaliza US$ 2,915 millones de dólares, siendo el mayor aporte el del Banco Mundial, seguido del BID y finalmente el FMI. El monto total del alivio corresponde como proporción del PIB al 24%.</a:t>
            </a:r>
            <a:endParaRPr lang="es-BO" sz="1900" dirty="0"/>
          </a:p>
          <a:p>
            <a:pPr marL="114300" indent="0" algn="just">
              <a:buNone/>
            </a:pPr>
            <a:endParaRPr lang="es-SV" sz="1900" b="1" i="1" dirty="0"/>
          </a:p>
        </p:txBody>
      </p:sp>
      <p:sp>
        <p:nvSpPr>
          <p:cNvPr id="5" name="4 Marcador de pie de página"/>
          <p:cNvSpPr>
            <a:spLocks noGrp="1"/>
          </p:cNvSpPr>
          <p:nvPr>
            <p:ph type="ftr" sz="quarter" idx="11"/>
          </p:nvPr>
        </p:nvSpPr>
        <p:spPr/>
        <p:txBody>
          <a:bodyPr/>
          <a:lstStyle/>
          <a:p>
            <a:r>
              <a:rPr lang="es-ES" b="1" dirty="0" smtClean="0"/>
              <a:t>IMPACTO  DEL   ALIVIO DE DEUDA   EN   BOLIVIA</a:t>
            </a:r>
            <a:endParaRPr lang="es-ES" dirty="0"/>
          </a:p>
        </p:txBody>
      </p:sp>
    </p:spTree>
    <p:extLst>
      <p:ext uri="{BB962C8B-B14F-4D97-AF65-F5344CB8AC3E}">
        <p14:creationId xmlns:p14="http://schemas.microsoft.com/office/powerpoint/2010/main" val="39337764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3963" y="39940"/>
            <a:ext cx="8271163" cy="594360"/>
          </a:xfrm>
        </p:spPr>
        <p:txBody>
          <a:bodyPr/>
          <a:lstStyle/>
          <a:p>
            <a:r>
              <a:rPr lang="es-ES" dirty="0" smtClean="0"/>
              <a:t>RECURSOS LIBERADOS</a:t>
            </a:r>
            <a:endParaRPr lang="es-BO" dirty="0"/>
          </a:p>
        </p:txBody>
      </p:sp>
      <p:sp>
        <p:nvSpPr>
          <p:cNvPr id="5" name="4 Marcador de pie de página"/>
          <p:cNvSpPr>
            <a:spLocks noGrp="1"/>
          </p:cNvSpPr>
          <p:nvPr>
            <p:ph type="ftr" sz="quarter" idx="11"/>
          </p:nvPr>
        </p:nvSpPr>
        <p:spPr/>
        <p:txBody>
          <a:bodyPr/>
          <a:lstStyle/>
          <a:p>
            <a:r>
              <a:rPr lang="es-ES" b="1" smtClean="0"/>
              <a:t>IMPACTO DEL ALIVIO DE DEUDA EN BOLIVIA</a:t>
            </a:r>
            <a:endParaRPr lang="es-ES" dirty="0"/>
          </a:p>
        </p:txBody>
      </p:sp>
      <p:pic>
        <p:nvPicPr>
          <p:cNvPr id="7" name="6 Imagen"/>
          <p:cNvPicPr/>
          <p:nvPr/>
        </p:nvPicPr>
        <p:blipFill>
          <a:blip r:embed="rId2" cstate="print"/>
          <a:srcRect/>
          <a:stretch>
            <a:fillRect/>
          </a:stretch>
        </p:blipFill>
        <p:spPr bwMode="auto">
          <a:xfrm>
            <a:off x="1228382" y="606599"/>
            <a:ext cx="6156091" cy="5032202"/>
          </a:xfrm>
          <a:prstGeom prst="rect">
            <a:avLst/>
          </a:prstGeom>
          <a:noFill/>
          <a:ln w="9525">
            <a:noFill/>
            <a:miter lim="800000"/>
            <a:headEnd/>
            <a:tailEnd/>
          </a:ln>
        </p:spPr>
      </p:pic>
      <p:sp>
        <p:nvSpPr>
          <p:cNvPr id="8" name="7 Rectángulo"/>
          <p:cNvSpPr/>
          <p:nvPr/>
        </p:nvSpPr>
        <p:spPr>
          <a:xfrm>
            <a:off x="2888064" y="5696669"/>
            <a:ext cx="2876941" cy="307777"/>
          </a:xfrm>
          <a:prstGeom prst="rect">
            <a:avLst/>
          </a:prstGeom>
        </p:spPr>
        <p:txBody>
          <a:bodyPr wrap="none">
            <a:spAutoFit/>
          </a:bodyPr>
          <a:lstStyle/>
          <a:p>
            <a:r>
              <a:rPr lang="es-ES" sz="1400" dirty="0"/>
              <a:t>Fuente: Banco Central de Bolivia BCB</a:t>
            </a:r>
            <a:endParaRPr lang="es-BO" sz="1400" dirty="0"/>
          </a:p>
        </p:txBody>
      </p:sp>
      <p:sp>
        <p:nvSpPr>
          <p:cNvPr id="9" name="8 Rectángulo"/>
          <p:cNvSpPr/>
          <p:nvPr/>
        </p:nvSpPr>
        <p:spPr>
          <a:xfrm>
            <a:off x="498763" y="5964444"/>
            <a:ext cx="7342909" cy="646331"/>
          </a:xfrm>
          <a:prstGeom prst="rect">
            <a:avLst/>
          </a:prstGeom>
        </p:spPr>
        <p:txBody>
          <a:bodyPr wrap="square">
            <a:spAutoFit/>
          </a:bodyPr>
          <a:lstStyle/>
          <a:p>
            <a:r>
              <a:rPr lang="es-ES" dirty="0"/>
              <a:t>S</a:t>
            </a:r>
            <a:r>
              <a:rPr lang="es-ES" dirty="0" smtClean="0"/>
              <a:t>e </a:t>
            </a:r>
            <a:r>
              <a:rPr lang="es-ES" dirty="0"/>
              <a:t>estima que el total de recursos liberados entre los años 1998 y 2045 lleguen a U$S 5,443 millones.</a:t>
            </a:r>
            <a:endParaRPr lang="es-BO" dirty="0"/>
          </a:p>
        </p:txBody>
      </p:sp>
    </p:spTree>
    <p:extLst>
      <p:ext uri="{BB962C8B-B14F-4D97-AF65-F5344CB8AC3E}">
        <p14:creationId xmlns:p14="http://schemas.microsoft.com/office/powerpoint/2010/main" val="40023487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3963" y="192345"/>
            <a:ext cx="8271163" cy="594360"/>
          </a:xfrm>
        </p:spPr>
        <p:txBody>
          <a:bodyPr/>
          <a:lstStyle/>
          <a:p>
            <a:pPr algn="l"/>
            <a:r>
              <a:rPr lang="es-BO" dirty="0"/>
              <a:t>ANÁLISIS DE  IMPACTO DE LA INICIATIVA DE CONDONACIÓN DE LA DEUDA EXTERNA EN BOLIVIA</a:t>
            </a:r>
          </a:p>
        </p:txBody>
      </p:sp>
      <p:sp>
        <p:nvSpPr>
          <p:cNvPr id="5" name="4 Marcador de pie de página"/>
          <p:cNvSpPr>
            <a:spLocks noGrp="1"/>
          </p:cNvSpPr>
          <p:nvPr>
            <p:ph type="ftr" sz="quarter" idx="11"/>
          </p:nvPr>
        </p:nvSpPr>
        <p:spPr/>
        <p:txBody>
          <a:bodyPr/>
          <a:lstStyle/>
          <a:p>
            <a:r>
              <a:rPr lang="es-ES" b="1" smtClean="0"/>
              <a:t>IMPACTO DEL ALIVIO DE DEUDA EN BOLIVIA</a:t>
            </a:r>
            <a:endParaRPr lang="es-ES" dirty="0"/>
          </a:p>
        </p:txBody>
      </p:sp>
      <p:pic>
        <p:nvPicPr>
          <p:cNvPr id="7" name="6 Imagen"/>
          <p:cNvPicPr/>
          <p:nvPr/>
        </p:nvPicPr>
        <p:blipFill>
          <a:blip r:embed="rId2" cstate="print"/>
          <a:srcRect/>
          <a:stretch>
            <a:fillRect/>
          </a:stretch>
        </p:blipFill>
        <p:spPr bwMode="auto">
          <a:xfrm>
            <a:off x="193962" y="903921"/>
            <a:ext cx="4211783" cy="2822951"/>
          </a:xfrm>
          <a:prstGeom prst="rect">
            <a:avLst/>
          </a:prstGeom>
          <a:noFill/>
          <a:ln w="9525">
            <a:noFill/>
            <a:miter lim="800000"/>
            <a:headEnd/>
            <a:tailEnd/>
          </a:ln>
        </p:spPr>
      </p:pic>
      <p:pic>
        <p:nvPicPr>
          <p:cNvPr id="11" name="10 Imagen"/>
          <p:cNvPicPr/>
          <p:nvPr/>
        </p:nvPicPr>
        <p:blipFill>
          <a:blip r:embed="rId3" cstate="print"/>
          <a:srcRect/>
          <a:stretch>
            <a:fillRect/>
          </a:stretch>
        </p:blipFill>
        <p:spPr bwMode="auto">
          <a:xfrm>
            <a:off x="4405745" y="912494"/>
            <a:ext cx="3865419" cy="2814377"/>
          </a:xfrm>
          <a:prstGeom prst="rect">
            <a:avLst/>
          </a:prstGeom>
          <a:noFill/>
          <a:ln w="9525">
            <a:noFill/>
            <a:miter lim="800000"/>
            <a:headEnd/>
            <a:tailEnd/>
          </a:ln>
        </p:spPr>
      </p:pic>
      <p:pic>
        <p:nvPicPr>
          <p:cNvPr id="12" name="11 Imagen"/>
          <p:cNvPicPr/>
          <p:nvPr/>
        </p:nvPicPr>
        <p:blipFill>
          <a:blip r:embed="rId4" cstate="print"/>
          <a:srcRect/>
          <a:stretch>
            <a:fillRect/>
          </a:stretch>
        </p:blipFill>
        <p:spPr bwMode="auto">
          <a:xfrm>
            <a:off x="193962" y="3726871"/>
            <a:ext cx="4211783" cy="2909455"/>
          </a:xfrm>
          <a:prstGeom prst="rect">
            <a:avLst/>
          </a:prstGeom>
          <a:noFill/>
          <a:ln w="9525">
            <a:noFill/>
            <a:miter lim="800000"/>
            <a:headEnd/>
            <a:tailEnd/>
          </a:ln>
        </p:spPr>
      </p:pic>
      <p:pic>
        <p:nvPicPr>
          <p:cNvPr id="13" name="12 Imagen"/>
          <p:cNvPicPr/>
          <p:nvPr/>
        </p:nvPicPr>
        <p:blipFill>
          <a:blip r:embed="rId5" cstate="print"/>
          <a:srcRect/>
          <a:stretch>
            <a:fillRect/>
          </a:stretch>
        </p:blipFill>
        <p:spPr bwMode="auto">
          <a:xfrm>
            <a:off x="4330526" y="3726871"/>
            <a:ext cx="3940638" cy="2909455"/>
          </a:xfrm>
          <a:prstGeom prst="rect">
            <a:avLst/>
          </a:prstGeom>
          <a:noFill/>
          <a:ln w="9525">
            <a:noFill/>
            <a:miter lim="800000"/>
            <a:headEnd/>
            <a:tailEnd/>
          </a:ln>
        </p:spPr>
      </p:pic>
    </p:spTree>
    <p:extLst>
      <p:ext uri="{BB962C8B-B14F-4D97-AF65-F5344CB8AC3E}">
        <p14:creationId xmlns:p14="http://schemas.microsoft.com/office/powerpoint/2010/main" val="2244687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3963" y="192345"/>
            <a:ext cx="8271163" cy="594360"/>
          </a:xfrm>
        </p:spPr>
        <p:txBody>
          <a:bodyPr/>
          <a:lstStyle/>
          <a:p>
            <a:pPr algn="l"/>
            <a:r>
              <a:rPr lang="es-BO" dirty="0" smtClean="0"/>
              <a:t>EVOLUCIÓN </a:t>
            </a:r>
            <a:r>
              <a:rPr lang="es-BO" dirty="0"/>
              <a:t>DE INDICADORES ECONÓMICOS Y SOCIALES DESPUES DE LAS CONDONACIONES</a:t>
            </a:r>
          </a:p>
        </p:txBody>
      </p:sp>
      <p:sp>
        <p:nvSpPr>
          <p:cNvPr id="5" name="4 Marcador de pie de página"/>
          <p:cNvSpPr>
            <a:spLocks noGrp="1"/>
          </p:cNvSpPr>
          <p:nvPr>
            <p:ph type="ftr" sz="quarter" idx="11"/>
          </p:nvPr>
        </p:nvSpPr>
        <p:spPr/>
        <p:txBody>
          <a:bodyPr/>
          <a:lstStyle/>
          <a:p>
            <a:r>
              <a:rPr lang="es-ES" b="1" smtClean="0"/>
              <a:t>IMPACTO DEL ALIVIO DE DEUDA EN BOLIVIA</a:t>
            </a:r>
            <a:endParaRPr lang="es-ES" dirty="0"/>
          </a:p>
        </p:txBody>
      </p:sp>
      <p:pic>
        <p:nvPicPr>
          <p:cNvPr id="10" name="9 Imagen"/>
          <p:cNvPicPr/>
          <p:nvPr/>
        </p:nvPicPr>
        <p:blipFill>
          <a:blip r:embed="rId2" cstate="print"/>
          <a:srcRect/>
          <a:stretch>
            <a:fillRect/>
          </a:stretch>
        </p:blipFill>
        <p:spPr bwMode="auto">
          <a:xfrm>
            <a:off x="180107" y="876412"/>
            <a:ext cx="4724401" cy="2808897"/>
          </a:xfrm>
          <a:prstGeom prst="rect">
            <a:avLst/>
          </a:prstGeom>
          <a:noFill/>
          <a:ln w="9525">
            <a:noFill/>
            <a:miter lim="800000"/>
            <a:headEnd/>
            <a:tailEnd/>
          </a:ln>
        </p:spPr>
      </p:pic>
      <p:pic>
        <p:nvPicPr>
          <p:cNvPr id="11" name="10 Imagen"/>
          <p:cNvPicPr/>
          <p:nvPr/>
        </p:nvPicPr>
        <p:blipFill>
          <a:blip r:embed="rId3" cstate="print"/>
          <a:srcRect/>
          <a:stretch>
            <a:fillRect/>
          </a:stretch>
        </p:blipFill>
        <p:spPr bwMode="auto">
          <a:xfrm>
            <a:off x="3144981" y="3685309"/>
            <a:ext cx="5153895" cy="2964911"/>
          </a:xfrm>
          <a:prstGeom prst="rect">
            <a:avLst/>
          </a:prstGeom>
          <a:noFill/>
          <a:ln w="9525">
            <a:noFill/>
            <a:miter lim="800000"/>
            <a:headEnd/>
            <a:tailEnd/>
          </a:ln>
        </p:spPr>
      </p:pic>
    </p:spTree>
    <p:extLst>
      <p:ext uri="{BB962C8B-B14F-4D97-AF65-F5344CB8AC3E}">
        <p14:creationId xmlns:p14="http://schemas.microsoft.com/office/powerpoint/2010/main" val="352463355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3963" y="192345"/>
            <a:ext cx="8271163" cy="594360"/>
          </a:xfrm>
        </p:spPr>
        <p:txBody>
          <a:bodyPr/>
          <a:lstStyle/>
          <a:p>
            <a:pPr algn="l"/>
            <a:r>
              <a:rPr lang="es-BO" dirty="0" smtClean="0"/>
              <a:t>EVOLUCIÓN </a:t>
            </a:r>
            <a:r>
              <a:rPr lang="es-BO" dirty="0"/>
              <a:t>DE INDICADORES ECONÓMICOS Y SOCIALES DESPUES DE LAS CONDONACIONES</a:t>
            </a:r>
          </a:p>
        </p:txBody>
      </p:sp>
      <p:sp>
        <p:nvSpPr>
          <p:cNvPr id="5" name="4 Marcador de pie de página"/>
          <p:cNvSpPr>
            <a:spLocks noGrp="1"/>
          </p:cNvSpPr>
          <p:nvPr>
            <p:ph type="ftr" sz="quarter" idx="11"/>
          </p:nvPr>
        </p:nvSpPr>
        <p:spPr/>
        <p:txBody>
          <a:bodyPr/>
          <a:lstStyle/>
          <a:p>
            <a:r>
              <a:rPr lang="es-ES" b="1" smtClean="0"/>
              <a:t>IMPACTO DEL ALIVIO DE DEUDA EN BOLIVIA</a:t>
            </a:r>
            <a:endParaRPr lang="es-ES" dirty="0"/>
          </a:p>
        </p:txBody>
      </p:sp>
      <p:pic>
        <p:nvPicPr>
          <p:cNvPr id="6" name="5 Imagen"/>
          <p:cNvPicPr/>
          <p:nvPr/>
        </p:nvPicPr>
        <p:blipFill>
          <a:blip r:embed="rId2" cstate="print"/>
          <a:srcRect/>
          <a:stretch>
            <a:fillRect/>
          </a:stretch>
        </p:blipFill>
        <p:spPr bwMode="auto">
          <a:xfrm>
            <a:off x="193963" y="886692"/>
            <a:ext cx="4461164" cy="2909454"/>
          </a:xfrm>
          <a:prstGeom prst="rect">
            <a:avLst/>
          </a:prstGeom>
          <a:noFill/>
          <a:ln w="9525">
            <a:noFill/>
            <a:miter lim="800000"/>
            <a:headEnd/>
            <a:tailEnd/>
          </a:ln>
        </p:spPr>
      </p:pic>
      <p:pic>
        <p:nvPicPr>
          <p:cNvPr id="7" name="6 Imagen"/>
          <p:cNvPicPr/>
          <p:nvPr/>
        </p:nvPicPr>
        <p:blipFill>
          <a:blip r:embed="rId3" cstate="print"/>
          <a:srcRect/>
          <a:stretch>
            <a:fillRect/>
          </a:stretch>
        </p:blipFill>
        <p:spPr bwMode="auto">
          <a:xfrm>
            <a:off x="4003964" y="3796145"/>
            <a:ext cx="4433476" cy="2964904"/>
          </a:xfrm>
          <a:prstGeom prst="rect">
            <a:avLst/>
          </a:prstGeom>
          <a:noFill/>
          <a:ln w="9525">
            <a:noFill/>
            <a:miter lim="800000"/>
            <a:headEnd/>
            <a:tailEnd/>
          </a:ln>
        </p:spPr>
      </p:pic>
    </p:spTree>
    <p:extLst>
      <p:ext uri="{BB962C8B-B14F-4D97-AF65-F5344CB8AC3E}">
        <p14:creationId xmlns:p14="http://schemas.microsoft.com/office/powerpoint/2010/main" val="34645853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3963" y="192345"/>
            <a:ext cx="8271163" cy="594360"/>
          </a:xfrm>
        </p:spPr>
        <p:txBody>
          <a:bodyPr/>
          <a:lstStyle/>
          <a:p>
            <a:pPr algn="l"/>
            <a:r>
              <a:rPr lang="es-BO" dirty="0" smtClean="0"/>
              <a:t>EVOLUCIÓN </a:t>
            </a:r>
            <a:r>
              <a:rPr lang="es-BO" dirty="0"/>
              <a:t>DE INDICADORES ECONÓMICOS Y SOCIALES DESPUES DE LAS CONDONACIONES</a:t>
            </a:r>
          </a:p>
        </p:txBody>
      </p:sp>
      <p:sp>
        <p:nvSpPr>
          <p:cNvPr id="5" name="4 Marcador de pie de página"/>
          <p:cNvSpPr>
            <a:spLocks noGrp="1"/>
          </p:cNvSpPr>
          <p:nvPr>
            <p:ph type="ftr" sz="quarter" idx="11"/>
          </p:nvPr>
        </p:nvSpPr>
        <p:spPr/>
        <p:txBody>
          <a:bodyPr/>
          <a:lstStyle/>
          <a:p>
            <a:r>
              <a:rPr lang="es-ES" b="1" smtClean="0"/>
              <a:t>IMPACTO DEL ALIVIO DE DEUDA EN BOLIVIA</a:t>
            </a:r>
            <a:endParaRPr lang="es-ES" dirty="0"/>
          </a:p>
        </p:txBody>
      </p:sp>
      <p:pic>
        <p:nvPicPr>
          <p:cNvPr id="8" name="7 Imagen"/>
          <p:cNvPicPr/>
          <p:nvPr/>
        </p:nvPicPr>
        <p:blipFill>
          <a:blip r:embed="rId2" cstate="print"/>
          <a:srcRect/>
          <a:stretch>
            <a:fillRect/>
          </a:stretch>
        </p:blipFill>
        <p:spPr bwMode="auto">
          <a:xfrm>
            <a:off x="2313709" y="775830"/>
            <a:ext cx="4668982" cy="3158836"/>
          </a:xfrm>
          <a:prstGeom prst="rect">
            <a:avLst/>
          </a:prstGeom>
          <a:noFill/>
          <a:ln w="9525">
            <a:noFill/>
            <a:miter lim="800000"/>
            <a:headEnd/>
            <a:tailEnd/>
          </a:ln>
        </p:spPr>
      </p:pic>
      <p:pic>
        <p:nvPicPr>
          <p:cNvPr id="9" name="8 Imagen"/>
          <p:cNvPicPr/>
          <p:nvPr/>
        </p:nvPicPr>
        <p:blipFill>
          <a:blip r:embed="rId3" cstate="print"/>
          <a:srcRect/>
          <a:stretch>
            <a:fillRect/>
          </a:stretch>
        </p:blipFill>
        <p:spPr bwMode="auto">
          <a:xfrm>
            <a:off x="83129" y="3941592"/>
            <a:ext cx="4045527" cy="2888699"/>
          </a:xfrm>
          <a:prstGeom prst="rect">
            <a:avLst/>
          </a:prstGeom>
          <a:noFill/>
          <a:ln w="9525">
            <a:noFill/>
            <a:miter lim="800000"/>
            <a:headEnd/>
            <a:tailEnd/>
          </a:ln>
        </p:spPr>
      </p:pic>
      <p:pic>
        <p:nvPicPr>
          <p:cNvPr id="10" name="9 Imagen"/>
          <p:cNvPicPr/>
          <p:nvPr/>
        </p:nvPicPr>
        <p:blipFill>
          <a:blip r:embed="rId4" cstate="print"/>
          <a:srcRect/>
          <a:stretch>
            <a:fillRect/>
          </a:stretch>
        </p:blipFill>
        <p:spPr bwMode="auto">
          <a:xfrm>
            <a:off x="4184076" y="3934666"/>
            <a:ext cx="4239492" cy="2895625"/>
          </a:xfrm>
          <a:prstGeom prst="rect">
            <a:avLst/>
          </a:prstGeom>
          <a:noFill/>
          <a:ln w="9525">
            <a:noFill/>
            <a:miter lim="800000"/>
            <a:headEnd/>
            <a:tailEnd/>
          </a:ln>
        </p:spPr>
      </p:pic>
    </p:spTree>
    <p:extLst>
      <p:ext uri="{BB962C8B-B14F-4D97-AF65-F5344CB8AC3E}">
        <p14:creationId xmlns:p14="http://schemas.microsoft.com/office/powerpoint/2010/main" val="24393520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3963" y="192345"/>
            <a:ext cx="8271163" cy="594360"/>
          </a:xfrm>
        </p:spPr>
        <p:txBody>
          <a:bodyPr/>
          <a:lstStyle/>
          <a:p>
            <a:pPr algn="l"/>
            <a:r>
              <a:rPr lang="es-BO" dirty="0"/>
              <a:t>ANÁLISIS DE  IMPACTO DE LA INICIATIVA DE CONDONACIÓN DE LA DEUDA EXTERNA EN BOLIVIA</a:t>
            </a:r>
          </a:p>
        </p:txBody>
      </p:sp>
      <p:sp>
        <p:nvSpPr>
          <p:cNvPr id="5" name="4 Marcador de pie de página"/>
          <p:cNvSpPr>
            <a:spLocks noGrp="1"/>
          </p:cNvSpPr>
          <p:nvPr>
            <p:ph type="ftr" sz="quarter" idx="11"/>
          </p:nvPr>
        </p:nvSpPr>
        <p:spPr/>
        <p:txBody>
          <a:bodyPr/>
          <a:lstStyle/>
          <a:p>
            <a:r>
              <a:rPr lang="es-ES" b="1" smtClean="0"/>
              <a:t>IMPACTO DEL ALIVIO DE DEUDA EN BOLIVIA</a:t>
            </a:r>
            <a:endParaRPr lang="es-ES" dirty="0"/>
          </a:p>
        </p:txBody>
      </p:sp>
      <p:pic>
        <p:nvPicPr>
          <p:cNvPr id="8" name="7 Imagen"/>
          <p:cNvPicPr/>
          <p:nvPr/>
        </p:nvPicPr>
        <p:blipFill>
          <a:blip r:embed="rId2" cstate="print"/>
          <a:srcRect/>
          <a:stretch>
            <a:fillRect/>
          </a:stretch>
        </p:blipFill>
        <p:spPr bwMode="auto">
          <a:xfrm>
            <a:off x="96977" y="804859"/>
            <a:ext cx="4156365" cy="3282228"/>
          </a:xfrm>
          <a:prstGeom prst="rect">
            <a:avLst/>
          </a:prstGeom>
          <a:noFill/>
          <a:ln w="9525">
            <a:noFill/>
            <a:miter lim="800000"/>
            <a:headEnd/>
            <a:tailEnd/>
          </a:ln>
        </p:spPr>
      </p:pic>
      <p:pic>
        <p:nvPicPr>
          <p:cNvPr id="9" name="8 Imagen"/>
          <p:cNvPicPr/>
          <p:nvPr/>
        </p:nvPicPr>
        <p:blipFill>
          <a:blip r:embed="rId3" cstate="print"/>
          <a:srcRect/>
          <a:stretch>
            <a:fillRect/>
          </a:stretch>
        </p:blipFill>
        <p:spPr bwMode="auto">
          <a:xfrm>
            <a:off x="4156357" y="3809990"/>
            <a:ext cx="4308769" cy="2978735"/>
          </a:xfrm>
          <a:prstGeom prst="rect">
            <a:avLst/>
          </a:prstGeom>
          <a:noFill/>
          <a:ln w="9525">
            <a:noFill/>
            <a:miter lim="800000"/>
            <a:headEnd/>
            <a:tailEnd/>
          </a:ln>
        </p:spPr>
      </p:pic>
    </p:spTree>
    <p:extLst>
      <p:ext uri="{BB962C8B-B14F-4D97-AF65-F5344CB8AC3E}">
        <p14:creationId xmlns:p14="http://schemas.microsoft.com/office/powerpoint/2010/main" val="27145884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3963" y="192345"/>
            <a:ext cx="8271163" cy="594360"/>
          </a:xfrm>
        </p:spPr>
        <p:txBody>
          <a:bodyPr/>
          <a:lstStyle/>
          <a:p>
            <a:r>
              <a:rPr lang="es-BO" dirty="0" smtClean="0"/>
              <a:t>ANÁLISIS A NIVEL DE GOBIERNOS SUB-NACIONALES</a:t>
            </a:r>
            <a:endParaRPr lang="es-BO" dirty="0"/>
          </a:p>
        </p:txBody>
      </p:sp>
      <p:sp>
        <p:nvSpPr>
          <p:cNvPr id="5" name="4 Marcador de pie de página"/>
          <p:cNvSpPr>
            <a:spLocks noGrp="1"/>
          </p:cNvSpPr>
          <p:nvPr>
            <p:ph type="ftr" sz="quarter" idx="11"/>
          </p:nvPr>
        </p:nvSpPr>
        <p:spPr/>
        <p:txBody>
          <a:bodyPr/>
          <a:lstStyle/>
          <a:p>
            <a:r>
              <a:rPr lang="es-ES" b="1" smtClean="0"/>
              <a:t>IMPACTO DEL ALIVIO DE DEUDA EN BOLIVIA</a:t>
            </a:r>
            <a:endParaRPr lang="es-ES" dirty="0"/>
          </a:p>
        </p:txBody>
      </p:sp>
      <p:pic>
        <p:nvPicPr>
          <p:cNvPr id="6" name="5 Imagen"/>
          <p:cNvPicPr/>
          <p:nvPr/>
        </p:nvPicPr>
        <p:blipFill>
          <a:blip r:embed="rId2" cstate="print"/>
          <a:srcRect/>
          <a:stretch>
            <a:fillRect/>
          </a:stretch>
        </p:blipFill>
        <p:spPr bwMode="auto">
          <a:xfrm>
            <a:off x="193963" y="1247972"/>
            <a:ext cx="7813963" cy="1910861"/>
          </a:xfrm>
          <a:prstGeom prst="rect">
            <a:avLst/>
          </a:prstGeom>
          <a:noFill/>
          <a:ln w="9525">
            <a:noFill/>
            <a:miter lim="800000"/>
            <a:headEnd/>
            <a:tailEnd/>
          </a:ln>
        </p:spPr>
      </p:pic>
      <p:pic>
        <p:nvPicPr>
          <p:cNvPr id="7" name="6 Imagen"/>
          <p:cNvPicPr/>
          <p:nvPr/>
        </p:nvPicPr>
        <p:blipFill>
          <a:blip r:embed="rId3" cstate="print"/>
          <a:srcRect/>
          <a:stretch>
            <a:fillRect/>
          </a:stretch>
        </p:blipFill>
        <p:spPr bwMode="auto">
          <a:xfrm>
            <a:off x="1375391" y="3231410"/>
            <a:ext cx="5524173" cy="3585025"/>
          </a:xfrm>
          <a:prstGeom prst="rect">
            <a:avLst/>
          </a:prstGeom>
          <a:noFill/>
          <a:ln w="9525">
            <a:noFill/>
            <a:miter lim="800000"/>
            <a:headEnd/>
            <a:tailEnd/>
          </a:ln>
        </p:spPr>
      </p:pic>
    </p:spTree>
    <p:extLst>
      <p:ext uri="{BB962C8B-B14F-4D97-AF65-F5344CB8AC3E}">
        <p14:creationId xmlns:p14="http://schemas.microsoft.com/office/powerpoint/2010/main" val="320154655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3963" y="-1625"/>
            <a:ext cx="8271163" cy="594360"/>
          </a:xfrm>
        </p:spPr>
        <p:txBody>
          <a:bodyPr/>
          <a:lstStyle/>
          <a:p>
            <a:r>
              <a:rPr lang="es-BO" dirty="0" smtClean="0"/>
              <a:t>ANÁLISIS A NIVEL DE GOBIERNOS SUB-NACIONALES</a:t>
            </a:r>
            <a:endParaRPr lang="es-BO" dirty="0"/>
          </a:p>
        </p:txBody>
      </p:sp>
      <p:sp>
        <p:nvSpPr>
          <p:cNvPr id="5" name="4 Marcador de pie de página"/>
          <p:cNvSpPr>
            <a:spLocks noGrp="1"/>
          </p:cNvSpPr>
          <p:nvPr>
            <p:ph type="ftr" sz="quarter" idx="11"/>
          </p:nvPr>
        </p:nvSpPr>
        <p:spPr/>
        <p:txBody>
          <a:bodyPr/>
          <a:lstStyle/>
          <a:p>
            <a:r>
              <a:rPr lang="es-ES" b="1" smtClean="0"/>
              <a:t>IMPACTO DEL ALIVIO DE DEUDA EN BOLIVIA</a:t>
            </a:r>
            <a:endParaRPr lang="es-ES" dirty="0"/>
          </a:p>
        </p:txBody>
      </p:sp>
      <p:pic>
        <p:nvPicPr>
          <p:cNvPr id="8" name="7 Imagen"/>
          <p:cNvPicPr/>
          <p:nvPr/>
        </p:nvPicPr>
        <p:blipFill>
          <a:blip r:embed="rId2" cstate="print"/>
          <a:srcRect/>
          <a:stretch>
            <a:fillRect/>
          </a:stretch>
        </p:blipFill>
        <p:spPr bwMode="auto">
          <a:xfrm>
            <a:off x="96978" y="665470"/>
            <a:ext cx="4184074" cy="3199938"/>
          </a:xfrm>
          <a:prstGeom prst="rect">
            <a:avLst/>
          </a:prstGeom>
          <a:noFill/>
          <a:ln w="9525">
            <a:noFill/>
            <a:miter lim="800000"/>
            <a:headEnd/>
            <a:tailEnd/>
          </a:ln>
        </p:spPr>
      </p:pic>
      <p:pic>
        <p:nvPicPr>
          <p:cNvPr id="9" name="8 Imagen"/>
          <p:cNvPicPr/>
          <p:nvPr/>
        </p:nvPicPr>
        <p:blipFill>
          <a:blip r:embed="rId3" cstate="print"/>
          <a:srcRect/>
          <a:stretch>
            <a:fillRect/>
          </a:stretch>
        </p:blipFill>
        <p:spPr bwMode="auto">
          <a:xfrm>
            <a:off x="4378036" y="697350"/>
            <a:ext cx="4087089" cy="3158836"/>
          </a:xfrm>
          <a:prstGeom prst="rect">
            <a:avLst/>
          </a:prstGeom>
          <a:noFill/>
          <a:ln w="9525">
            <a:noFill/>
            <a:miter lim="800000"/>
            <a:headEnd/>
            <a:tailEnd/>
          </a:ln>
        </p:spPr>
      </p:pic>
      <p:pic>
        <p:nvPicPr>
          <p:cNvPr id="11" name="10 Imagen"/>
          <p:cNvPicPr/>
          <p:nvPr/>
        </p:nvPicPr>
        <p:blipFill>
          <a:blip r:embed="rId4" cstate="print"/>
          <a:srcRect/>
          <a:stretch>
            <a:fillRect/>
          </a:stretch>
        </p:blipFill>
        <p:spPr bwMode="auto">
          <a:xfrm>
            <a:off x="2119739" y="3865407"/>
            <a:ext cx="4461163" cy="2932827"/>
          </a:xfrm>
          <a:prstGeom prst="rect">
            <a:avLst/>
          </a:prstGeom>
          <a:noFill/>
          <a:ln w="9525">
            <a:noFill/>
            <a:miter lim="800000"/>
            <a:headEnd/>
            <a:tailEnd/>
          </a:ln>
        </p:spPr>
      </p:pic>
    </p:spTree>
    <p:extLst>
      <p:ext uri="{BB962C8B-B14F-4D97-AF65-F5344CB8AC3E}">
        <p14:creationId xmlns:p14="http://schemas.microsoft.com/office/powerpoint/2010/main" val="91239725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3963" y="-98610"/>
            <a:ext cx="8271163" cy="594360"/>
          </a:xfrm>
        </p:spPr>
        <p:txBody>
          <a:bodyPr/>
          <a:lstStyle/>
          <a:p>
            <a:r>
              <a:rPr lang="es-BO" dirty="0" smtClean="0"/>
              <a:t>ANÁLISIS A NIVEL DE GOBIERNOS SUB-NACIONALES</a:t>
            </a:r>
            <a:endParaRPr lang="es-BO" dirty="0"/>
          </a:p>
        </p:txBody>
      </p:sp>
      <p:sp>
        <p:nvSpPr>
          <p:cNvPr id="5" name="4 Marcador de pie de página"/>
          <p:cNvSpPr>
            <a:spLocks noGrp="1"/>
          </p:cNvSpPr>
          <p:nvPr>
            <p:ph type="ftr" sz="quarter" idx="11"/>
          </p:nvPr>
        </p:nvSpPr>
        <p:spPr/>
        <p:txBody>
          <a:bodyPr/>
          <a:lstStyle/>
          <a:p>
            <a:r>
              <a:rPr lang="es-ES" b="1" smtClean="0"/>
              <a:t>IMPACTO DEL ALIVIO DE DEUDA EN BOLIVIA</a:t>
            </a:r>
            <a:endParaRPr lang="es-ES" dirty="0"/>
          </a:p>
        </p:txBody>
      </p:sp>
      <p:pic>
        <p:nvPicPr>
          <p:cNvPr id="7" name="6 Imagen"/>
          <p:cNvPicPr/>
          <p:nvPr/>
        </p:nvPicPr>
        <p:blipFill>
          <a:blip r:embed="rId2" cstate="print"/>
          <a:srcRect/>
          <a:stretch>
            <a:fillRect/>
          </a:stretch>
        </p:blipFill>
        <p:spPr bwMode="auto">
          <a:xfrm>
            <a:off x="193963" y="495749"/>
            <a:ext cx="4405746" cy="3286541"/>
          </a:xfrm>
          <a:prstGeom prst="rect">
            <a:avLst/>
          </a:prstGeom>
          <a:noFill/>
          <a:ln w="9525">
            <a:noFill/>
            <a:miter lim="800000"/>
            <a:headEnd/>
            <a:tailEnd/>
          </a:ln>
        </p:spPr>
      </p:pic>
      <p:pic>
        <p:nvPicPr>
          <p:cNvPr id="10" name="9 Imagen"/>
          <p:cNvPicPr/>
          <p:nvPr/>
        </p:nvPicPr>
        <p:blipFill>
          <a:blip r:embed="rId3" cstate="print"/>
          <a:srcRect/>
          <a:stretch>
            <a:fillRect/>
          </a:stretch>
        </p:blipFill>
        <p:spPr bwMode="auto">
          <a:xfrm>
            <a:off x="4267201" y="3671456"/>
            <a:ext cx="4197926" cy="3006984"/>
          </a:xfrm>
          <a:prstGeom prst="rect">
            <a:avLst/>
          </a:prstGeom>
          <a:noFill/>
          <a:ln w="9525">
            <a:noFill/>
            <a:miter lim="800000"/>
            <a:headEnd/>
            <a:tailEnd/>
          </a:ln>
        </p:spPr>
      </p:pic>
    </p:spTree>
    <p:extLst>
      <p:ext uri="{BB962C8B-B14F-4D97-AF65-F5344CB8AC3E}">
        <p14:creationId xmlns:p14="http://schemas.microsoft.com/office/powerpoint/2010/main" val="29145526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3963" y="-98610"/>
            <a:ext cx="8271163" cy="594360"/>
          </a:xfrm>
        </p:spPr>
        <p:txBody>
          <a:bodyPr/>
          <a:lstStyle/>
          <a:p>
            <a:r>
              <a:rPr lang="es-BO" dirty="0" smtClean="0"/>
              <a:t>ANÁLISIS A NIVEL DE GOBIERNOS SUB-NACIONALES</a:t>
            </a:r>
            <a:endParaRPr lang="es-BO" dirty="0"/>
          </a:p>
        </p:txBody>
      </p:sp>
      <p:sp>
        <p:nvSpPr>
          <p:cNvPr id="5" name="4 Marcador de pie de página"/>
          <p:cNvSpPr>
            <a:spLocks noGrp="1"/>
          </p:cNvSpPr>
          <p:nvPr>
            <p:ph type="ftr" sz="quarter" idx="11"/>
          </p:nvPr>
        </p:nvSpPr>
        <p:spPr/>
        <p:txBody>
          <a:bodyPr/>
          <a:lstStyle/>
          <a:p>
            <a:r>
              <a:rPr lang="es-ES" b="1" smtClean="0"/>
              <a:t>IMPACTO DEL ALIVIO DE DEUDA EN BOLIVIA</a:t>
            </a:r>
            <a:endParaRPr lang="es-ES" dirty="0"/>
          </a:p>
        </p:txBody>
      </p:sp>
      <p:pic>
        <p:nvPicPr>
          <p:cNvPr id="6" name="5 Imagen"/>
          <p:cNvPicPr/>
          <p:nvPr/>
        </p:nvPicPr>
        <p:blipFill>
          <a:blip r:embed="rId2" cstate="print"/>
          <a:srcRect/>
          <a:stretch>
            <a:fillRect/>
          </a:stretch>
        </p:blipFill>
        <p:spPr bwMode="auto">
          <a:xfrm>
            <a:off x="840798" y="1214940"/>
            <a:ext cx="6987020" cy="5241290"/>
          </a:xfrm>
          <a:prstGeom prst="rect">
            <a:avLst/>
          </a:prstGeom>
          <a:noFill/>
        </p:spPr>
      </p:pic>
      <p:sp>
        <p:nvSpPr>
          <p:cNvPr id="3" name="2 Rectángulo"/>
          <p:cNvSpPr/>
          <p:nvPr/>
        </p:nvSpPr>
        <p:spPr>
          <a:xfrm>
            <a:off x="457200" y="595152"/>
            <a:ext cx="7550727" cy="369332"/>
          </a:xfrm>
          <a:prstGeom prst="rect">
            <a:avLst/>
          </a:prstGeom>
        </p:spPr>
        <p:txBody>
          <a:bodyPr wrap="square">
            <a:spAutoFit/>
          </a:bodyPr>
          <a:lstStyle/>
          <a:p>
            <a:pPr algn="ctr"/>
            <a:r>
              <a:rPr lang="es-BO" b="1" dirty="0">
                <a:effectLst>
                  <a:outerShdw blurRad="38100" dist="38100" dir="2700000" algn="tl">
                    <a:srgbClr val="000000">
                      <a:alpha val="43137"/>
                    </a:srgbClr>
                  </a:outerShdw>
                </a:effectLst>
              </a:rPr>
              <a:t>Impacto de los Recursos HIPC en las cuentas fiscales de los Municipios</a:t>
            </a:r>
          </a:p>
        </p:txBody>
      </p:sp>
    </p:spTree>
    <p:extLst>
      <p:ext uri="{BB962C8B-B14F-4D97-AF65-F5344CB8AC3E}">
        <p14:creationId xmlns:p14="http://schemas.microsoft.com/office/powerpoint/2010/main" val="234027060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3963" y="-98610"/>
            <a:ext cx="8271163" cy="594360"/>
          </a:xfrm>
        </p:spPr>
        <p:txBody>
          <a:bodyPr/>
          <a:lstStyle/>
          <a:p>
            <a:r>
              <a:rPr lang="es-BO" dirty="0" smtClean="0"/>
              <a:t>ANÁLISIS A NIVEL DE GOBIERNOS SUB-NACIONALES</a:t>
            </a:r>
            <a:endParaRPr lang="es-BO" dirty="0"/>
          </a:p>
        </p:txBody>
      </p:sp>
      <p:sp>
        <p:nvSpPr>
          <p:cNvPr id="5" name="4 Marcador de pie de página"/>
          <p:cNvSpPr>
            <a:spLocks noGrp="1"/>
          </p:cNvSpPr>
          <p:nvPr>
            <p:ph type="ftr" sz="quarter" idx="11"/>
          </p:nvPr>
        </p:nvSpPr>
        <p:spPr/>
        <p:txBody>
          <a:bodyPr/>
          <a:lstStyle/>
          <a:p>
            <a:r>
              <a:rPr lang="es-ES" b="1" smtClean="0"/>
              <a:t>IMPACTO DEL ALIVIO DE DEUDA EN BOLIVIA</a:t>
            </a:r>
            <a:endParaRPr lang="es-ES" dirty="0"/>
          </a:p>
        </p:txBody>
      </p:sp>
      <p:sp>
        <p:nvSpPr>
          <p:cNvPr id="3" name="2 Rectángulo"/>
          <p:cNvSpPr/>
          <p:nvPr/>
        </p:nvSpPr>
        <p:spPr>
          <a:xfrm>
            <a:off x="457200" y="595152"/>
            <a:ext cx="7550727" cy="369332"/>
          </a:xfrm>
          <a:prstGeom prst="rect">
            <a:avLst/>
          </a:prstGeom>
        </p:spPr>
        <p:txBody>
          <a:bodyPr wrap="square">
            <a:spAutoFit/>
          </a:bodyPr>
          <a:lstStyle/>
          <a:p>
            <a:pPr algn="ctr"/>
            <a:r>
              <a:rPr lang="es-BO" b="1" dirty="0">
                <a:effectLst>
                  <a:outerShdw blurRad="38100" dist="38100" dir="2700000" algn="tl">
                    <a:srgbClr val="000000">
                      <a:alpha val="43137"/>
                    </a:srgbClr>
                  </a:outerShdw>
                </a:effectLst>
              </a:rPr>
              <a:t>Impacto de los Recursos HIPC en las cuentas fiscales de los Municipios</a:t>
            </a:r>
          </a:p>
        </p:txBody>
      </p:sp>
      <p:grpSp>
        <p:nvGrpSpPr>
          <p:cNvPr id="4" name="3 Grupo"/>
          <p:cNvGrpSpPr/>
          <p:nvPr/>
        </p:nvGrpSpPr>
        <p:grpSpPr>
          <a:xfrm>
            <a:off x="62346" y="2154967"/>
            <a:ext cx="8305801" cy="3416877"/>
            <a:chOff x="6926" y="1905577"/>
            <a:chExt cx="8305801" cy="3416877"/>
          </a:xfrm>
        </p:grpSpPr>
        <p:pic>
          <p:nvPicPr>
            <p:cNvPr id="7" name="6 Imagen"/>
            <p:cNvPicPr/>
            <p:nvPr/>
          </p:nvPicPr>
          <p:blipFill>
            <a:blip r:embed="rId2" cstate="print"/>
            <a:srcRect/>
            <a:stretch>
              <a:fillRect/>
            </a:stretch>
          </p:blipFill>
          <p:spPr bwMode="auto">
            <a:xfrm>
              <a:off x="6926" y="1905577"/>
              <a:ext cx="4225637" cy="3416877"/>
            </a:xfrm>
            <a:prstGeom prst="rect">
              <a:avLst/>
            </a:prstGeom>
            <a:noFill/>
            <a:ln w="9525">
              <a:noFill/>
              <a:miter lim="800000"/>
              <a:headEnd/>
              <a:tailEnd/>
            </a:ln>
          </p:spPr>
        </p:pic>
        <p:pic>
          <p:nvPicPr>
            <p:cNvPr id="8" name="7 Imagen"/>
            <p:cNvPicPr/>
            <p:nvPr/>
          </p:nvPicPr>
          <p:blipFill>
            <a:blip r:embed="rId3" cstate="print"/>
            <a:srcRect/>
            <a:stretch>
              <a:fillRect/>
            </a:stretch>
          </p:blipFill>
          <p:spPr bwMode="auto">
            <a:xfrm>
              <a:off x="4232563" y="1905577"/>
              <a:ext cx="4080164" cy="3416877"/>
            </a:xfrm>
            <a:prstGeom prst="rect">
              <a:avLst/>
            </a:prstGeom>
            <a:noFill/>
            <a:ln w="9525">
              <a:noFill/>
              <a:miter lim="800000"/>
              <a:headEnd/>
              <a:tailEnd/>
            </a:ln>
          </p:spPr>
        </p:pic>
      </p:grpSp>
      <p:sp>
        <p:nvSpPr>
          <p:cNvPr id="9" name="8 Rectángulo"/>
          <p:cNvSpPr/>
          <p:nvPr/>
        </p:nvSpPr>
        <p:spPr>
          <a:xfrm>
            <a:off x="193964" y="1095549"/>
            <a:ext cx="7980218" cy="646331"/>
          </a:xfrm>
          <a:prstGeom prst="rect">
            <a:avLst/>
          </a:prstGeom>
        </p:spPr>
        <p:txBody>
          <a:bodyPr wrap="square">
            <a:spAutoFit/>
          </a:bodyPr>
          <a:lstStyle/>
          <a:p>
            <a:pPr algn="ctr"/>
            <a:r>
              <a:rPr lang="es-BO" b="1" dirty="0"/>
              <a:t>Composición de los Ingresos Totales de los Municipios Intermedios y Pequeños</a:t>
            </a:r>
            <a:endParaRPr lang="es-BO" dirty="0"/>
          </a:p>
          <a:p>
            <a:pPr algn="ctr"/>
            <a:r>
              <a:rPr lang="es-BO" b="1" dirty="0"/>
              <a:t>2003 – 2009</a:t>
            </a:r>
            <a:endParaRPr lang="es-BO" dirty="0"/>
          </a:p>
        </p:txBody>
      </p:sp>
    </p:spTree>
    <p:extLst>
      <p:ext uri="{BB962C8B-B14F-4D97-AF65-F5344CB8AC3E}">
        <p14:creationId xmlns:p14="http://schemas.microsoft.com/office/powerpoint/2010/main" val="2027462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3963" y="360218"/>
            <a:ext cx="8271163" cy="699169"/>
          </a:xfrm>
        </p:spPr>
        <p:txBody>
          <a:bodyPr/>
          <a:lstStyle/>
          <a:p>
            <a:r>
              <a:rPr lang="es-BO" dirty="0" smtClean="0"/>
              <a:t>ANÁLISIS A NIVEL DE GOBIERNOS SUB-NACIONALES</a:t>
            </a:r>
            <a:br>
              <a:rPr lang="es-BO" dirty="0" smtClean="0"/>
            </a:br>
            <a:r>
              <a:rPr lang="es-BO" sz="2000" dirty="0" smtClean="0"/>
              <a:t>Impacto </a:t>
            </a:r>
            <a:r>
              <a:rPr lang="es-BO" sz="2000" dirty="0"/>
              <a:t>del alivio de deuda en los indicadores sociales a nivel municipal </a:t>
            </a:r>
          </a:p>
        </p:txBody>
      </p:sp>
      <p:sp>
        <p:nvSpPr>
          <p:cNvPr id="5" name="4 Marcador de pie de página"/>
          <p:cNvSpPr>
            <a:spLocks noGrp="1"/>
          </p:cNvSpPr>
          <p:nvPr>
            <p:ph type="ftr" sz="quarter" idx="11"/>
          </p:nvPr>
        </p:nvSpPr>
        <p:spPr/>
        <p:txBody>
          <a:bodyPr/>
          <a:lstStyle/>
          <a:p>
            <a:r>
              <a:rPr lang="es-ES" b="1" smtClean="0"/>
              <a:t>IMPACTO DEL ALIVIO DE DEUDA EN BOLIVIA</a:t>
            </a:r>
            <a:endParaRPr lang="es-ES" dirty="0"/>
          </a:p>
        </p:txBody>
      </p:sp>
      <p:sp>
        <p:nvSpPr>
          <p:cNvPr id="6" name="5 Rectángulo"/>
          <p:cNvSpPr/>
          <p:nvPr/>
        </p:nvSpPr>
        <p:spPr>
          <a:xfrm>
            <a:off x="471054" y="1748904"/>
            <a:ext cx="7800109" cy="2585323"/>
          </a:xfrm>
          <a:prstGeom prst="rect">
            <a:avLst/>
          </a:prstGeom>
        </p:spPr>
        <p:txBody>
          <a:bodyPr wrap="square">
            <a:spAutoFit/>
          </a:bodyPr>
          <a:lstStyle/>
          <a:p>
            <a:pPr marL="285750" indent="-285750" algn="just">
              <a:buFont typeface="Arial" pitchFamily="34" charset="0"/>
              <a:buChar char="•"/>
            </a:pPr>
            <a:r>
              <a:rPr lang="es-BO" dirty="0" smtClean="0"/>
              <a:t>Los </a:t>
            </a:r>
            <a:r>
              <a:rPr lang="es-BO" dirty="0"/>
              <a:t>datos relacionados directamente a la reducción de la pobreza no pudieron ser utilizados en este acápite, pues solo se tienen indicadores de pobreza a nivel municipal </a:t>
            </a:r>
            <a:r>
              <a:rPr lang="es-BO" dirty="0" smtClean="0"/>
              <a:t>con datos del </a:t>
            </a:r>
            <a:r>
              <a:rPr lang="es-BO" dirty="0"/>
              <a:t>Censo de Población y Vivienda del año 2001, lo que no permite analizar una evolución para los siguientes años.</a:t>
            </a:r>
          </a:p>
          <a:p>
            <a:pPr algn="just"/>
            <a:r>
              <a:rPr lang="es-BO" dirty="0"/>
              <a:t> </a:t>
            </a:r>
          </a:p>
          <a:p>
            <a:pPr marL="285750" indent="-285750" algn="just">
              <a:buFont typeface="Arial" pitchFamily="34" charset="0"/>
              <a:buChar char="•"/>
            </a:pPr>
            <a:r>
              <a:rPr lang="es-BO" dirty="0"/>
              <a:t>En este </a:t>
            </a:r>
            <a:r>
              <a:rPr lang="es-BO" dirty="0" smtClean="0"/>
              <a:t>sentido para el análisis </a:t>
            </a:r>
            <a:r>
              <a:rPr lang="es-BO" dirty="0"/>
              <a:t>se utilizaron los indicadores de evaluación de los Objetivos de Desarrollo del Milenio (ODM) a nivel municipal como un instrumento de </a:t>
            </a:r>
            <a:r>
              <a:rPr lang="es-BO" dirty="0" smtClean="0"/>
              <a:t>análisis del </a:t>
            </a:r>
            <a:r>
              <a:rPr lang="es-BO" dirty="0"/>
              <a:t>comportamiento de los indicadores sociales, y </a:t>
            </a:r>
            <a:r>
              <a:rPr lang="es-BO" dirty="0" smtClean="0"/>
              <a:t>estos </a:t>
            </a:r>
            <a:r>
              <a:rPr lang="es-BO" dirty="0"/>
              <a:t>relacionarlos con el gasto de los recursos </a:t>
            </a:r>
            <a:r>
              <a:rPr lang="es-BO" dirty="0" smtClean="0"/>
              <a:t>HIPC.</a:t>
            </a:r>
            <a:endParaRPr lang="es-BO" dirty="0"/>
          </a:p>
        </p:txBody>
      </p:sp>
    </p:spTree>
    <p:extLst>
      <p:ext uri="{BB962C8B-B14F-4D97-AF65-F5344CB8AC3E}">
        <p14:creationId xmlns:p14="http://schemas.microsoft.com/office/powerpoint/2010/main" val="310174972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3963" y="360218"/>
            <a:ext cx="8271163" cy="699169"/>
          </a:xfrm>
        </p:spPr>
        <p:txBody>
          <a:bodyPr/>
          <a:lstStyle/>
          <a:p>
            <a:r>
              <a:rPr lang="es-BO" dirty="0" smtClean="0"/>
              <a:t>ANÁLISIS A NIVEL DE GOBIERNOS SUB-NACIONALES</a:t>
            </a:r>
            <a:br>
              <a:rPr lang="es-BO" dirty="0" smtClean="0"/>
            </a:br>
            <a:r>
              <a:rPr lang="es-BO" sz="2000" dirty="0" smtClean="0"/>
              <a:t>Impacto </a:t>
            </a:r>
            <a:r>
              <a:rPr lang="es-BO" sz="2000" dirty="0"/>
              <a:t>del alivio de deuda en los indicadores sociales a nivel municipal </a:t>
            </a:r>
          </a:p>
        </p:txBody>
      </p:sp>
      <p:sp>
        <p:nvSpPr>
          <p:cNvPr id="5" name="4 Marcador de pie de página"/>
          <p:cNvSpPr>
            <a:spLocks noGrp="1"/>
          </p:cNvSpPr>
          <p:nvPr>
            <p:ph type="ftr" sz="quarter" idx="11"/>
          </p:nvPr>
        </p:nvSpPr>
        <p:spPr/>
        <p:txBody>
          <a:bodyPr/>
          <a:lstStyle/>
          <a:p>
            <a:r>
              <a:rPr lang="es-ES" b="1" smtClean="0"/>
              <a:t>IMPACTO DEL ALIVIO DE DEUDA EN BOLIVIA</a:t>
            </a:r>
            <a:endParaRPr lang="es-ES" dirty="0"/>
          </a:p>
        </p:txBody>
      </p:sp>
      <p:sp>
        <p:nvSpPr>
          <p:cNvPr id="6" name="5 Rectángulo"/>
          <p:cNvSpPr/>
          <p:nvPr/>
        </p:nvSpPr>
        <p:spPr>
          <a:xfrm>
            <a:off x="457199" y="1139284"/>
            <a:ext cx="2286001" cy="369332"/>
          </a:xfrm>
          <a:prstGeom prst="rect">
            <a:avLst/>
          </a:prstGeom>
        </p:spPr>
        <p:txBody>
          <a:bodyPr wrap="square">
            <a:spAutoFit/>
          </a:bodyPr>
          <a:lstStyle/>
          <a:p>
            <a:pPr algn="just"/>
            <a:r>
              <a:rPr lang="es-ES" b="1" dirty="0" smtClean="0">
                <a:effectLst>
                  <a:outerShdw blurRad="38100" dist="38100" dir="2700000" algn="tl">
                    <a:srgbClr val="000000">
                      <a:alpha val="43137"/>
                    </a:srgbClr>
                  </a:outerShdw>
                </a:effectLst>
              </a:rPr>
              <a:t>Indicadores de Salud</a:t>
            </a:r>
            <a:endParaRPr lang="es-BO" b="1" dirty="0">
              <a:effectLst>
                <a:outerShdw blurRad="38100" dist="38100" dir="2700000" algn="tl">
                  <a:srgbClr val="000000">
                    <a:alpha val="43137"/>
                  </a:srgbClr>
                </a:outerShdw>
              </a:effectLst>
            </a:endParaRPr>
          </a:p>
        </p:txBody>
      </p:sp>
      <p:pic>
        <p:nvPicPr>
          <p:cNvPr id="7" name="6 Imagen"/>
          <p:cNvPicPr/>
          <p:nvPr/>
        </p:nvPicPr>
        <p:blipFill>
          <a:blip r:embed="rId2" cstate="print"/>
          <a:srcRect/>
          <a:stretch>
            <a:fillRect/>
          </a:stretch>
        </p:blipFill>
        <p:spPr bwMode="auto">
          <a:xfrm>
            <a:off x="2905457" y="1151634"/>
            <a:ext cx="5185613" cy="3683577"/>
          </a:xfrm>
          <a:prstGeom prst="rect">
            <a:avLst/>
          </a:prstGeom>
          <a:noFill/>
          <a:ln w="9525">
            <a:noFill/>
            <a:miter lim="800000"/>
            <a:headEnd/>
            <a:tailEnd/>
          </a:ln>
        </p:spPr>
      </p:pic>
      <p:pic>
        <p:nvPicPr>
          <p:cNvPr id="8" name="7 Imagen"/>
          <p:cNvPicPr/>
          <p:nvPr/>
        </p:nvPicPr>
        <p:blipFill>
          <a:blip r:embed="rId3" cstate="print"/>
          <a:srcRect/>
          <a:stretch>
            <a:fillRect/>
          </a:stretch>
        </p:blipFill>
        <p:spPr bwMode="auto">
          <a:xfrm>
            <a:off x="457198" y="4835212"/>
            <a:ext cx="7633871" cy="1898098"/>
          </a:xfrm>
          <a:prstGeom prst="rect">
            <a:avLst/>
          </a:prstGeom>
          <a:noFill/>
          <a:ln w="9525">
            <a:noFill/>
            <a:miter lim="800000"/>
            <a:headEnd/>
            <a:tailEnd/>
          </a:ln>
        </p:spPr>
      </p:pic>
    </p:spTree>
    <p:extLst>
      <p:ext uri="{BB962C8B-B14F-4D97-AF65-F5344CB8AC3E}">
        <p14:creationId xmlns:p14="http://schemas.microsoft.com/office/powerpoint/2010/main" val="260710978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3963" y="-12"/>
            <a:ext cx="8271163" cy="699169"/>
          </a:xfrm>
        </p:spPr>
        <p:txBody>
          <a:bodyPr/>
          <a:lstStyle/>
          <a:p>
            <a:r>
              <a:rPr lang="es-BO" dirty="0" smtClean="0"/>
              <a:t>ANÁLISIS A NIVEL DE GOBIERNOS SUB-NACIONALES</a:t>
            </a:r>
            <a:br>
              <a:rPr lang="es-BO" dirty="0" smtClean="0"/>
            </a:br>
            <a:endParaRPr lang="es-BO" sz="2000" dirty="0"/>
          </a:p>
        </p:txBody>
      </p:sp>
      <p:sp>
        <p:nvSpPr>
          <p:cNvPr id="5" name="4 Marcador de pie de página"/>
          <p:cNvSpPr>
            <a:spLocks noGrp="1"/>
          </p:cNvSpPr>
          <p:nvPr>
            <p:ph type="ftr" sz="quarter" idx="11"/>
          </p:nvPr>
        </p:nvSpPr>
        <p:spPr/>
        <p:txBody>
          <a:bodyPr/>
          <a:lstStyle/>
          <a:p>
            <a:r>
              <a:rPr lang="es-ES" b="1" smtClean="0"/>
              <a:t>IMPACTO DEL ALIVIO DE DEUDA EN BOLIVIA</a:t>
            </a:r>
            <a:endParaRPr lang="es-ES" dirty="0"/>
          </a:p>
        </p:txBody>
      </p:sp>
      <p:sp>
        <p:nvSpPr>
          <p:cNvPr id="6" name="5 Rectángulo"/>
          <p:cNvSpPr/>
          <p:nvPr/>
        </p:nvSpPr>
        <p:spPr>
          <a:xfrm>
            <a:off x="471054" y="294129"/>
            <a:ext cx="2286001" cy="369332"/>
          </a:xfrm>
          <a:prstGeom prst="rect">
            <a:avLst/>
          </a:prstGeom>
        </p:spPr>
        <p:txBody>
          <a:bodyPr wrap="square">
            <a:spAutoFit/>
          </a:bodyPr>
          <a:lstStyle/>
          <a:p>
            <a:pPr algn="just"/>
            <a:r>
              <a:rPr lang="es-ES" b="1" dirty="0" smtClean="0">
                <a:effectLst>
                  <a:outerShdw blurRad="38100" dist="38100" dir="2700000" algn="tl">
                    <a:srgbClr val="000000">
                      <a:alpha val="43137"/>
                    </a:srgbClr>
                  </a:outerShdw>
                </a:effectLst>
              </a:rPr>
              <a:t>Indicadores de Salud</a:t>
            </a:r>
            <a:endParaRPr lang="es-BO" b="1" dirty="0">
              <a:effectLst>
                <a:outerShdw blurRad="38100" dist="38100" dir="2700000" algn="tl">
                  <a:srgbClr val="000000">
                    <a:alpha val="43137"/>
                  </a:srgbClr>
                </a:outerShdw>
              </a:effectLst>
            </a:endParaRPr>
          </a:p>
        </p:txBody>
      </p:sp>
      <p:graphicFrame>
        <p:nvGraphicFramePr>
          <p:cNvPr id="3" name="2 Tabla"/>
          <p:cNvGraphicFramePr>
            <a:graphicFrameLocks noGrp="1"/>
          </p:cNvGraphicFramePr>
          <p:nvPr>
            <p:extLst>
              <p:ext uri="{D42A27DB-BD31-4B8C-83A1-F6EECF244321}">
                <p14:modId xmlns:p14="http://schemas.microsoft.com/office/powerpoint/2010/main" val="2872043317"/>
              </p:ext>
            </p:extLst>
          </p:nvPr>
        </p:nvGraphicFramePr>
        <p:xfrm>
          <a:off x="346371" y="914355"/>
          <a:ext cx="6289956" cy="2840216"/>
        </p:xfrm>
        <a:graphic>
          <a:graphicData uri="http://schemas.openxmlformats.org/drawingml/2006/table">
            <a:tbl>
              <a:tblPr bandRow="1">
                <a:tableStyleId>{D7AC3CCA-C797-4891-BE02-D94E43425B78}</a:tableStyleId>
              </a:tblPr>
              <a:tblGrid>
                <a:gridCol w="3150581"/>
                <a:gridCol w="1192852"/>
                <a:gridCol w="779591"/>
                <a:gridCol w="1166932"/>
              </a:tblGrid>
              <a:tr h="864875">
                <a:tc>
                  <a:txBody>
                    <a:bodyPr/>
                    <a:lstStyle/>
                    <a:p>
                      <a:pPr marL="38100" marR="38100" algn="ctr">
                        <a:spcAft>
                          <a:spcPts val="0"/>
                        </a:spcAft>
                      </a:pPr>
                      <a:r>
                        <a:rPr lang="es-CR" sz="1200" b="1" dirty="0">
                          <a:effectLst/>
                        </a:rPr>
                        <a:t>Gasto en Salud (Variable Independiente - VI)</a:t>
                      </a:r>
                      <a:endParaRPr lang="es-BO" sz="2400" b="1" dirty="0">
                        <a:effectLst/>
                      </a:endParaRPr>
                    </a:p>
                    <a:p>
                      <a:pPr marL="38100" marR="38100" algn="ctr">
                        <a:spcAft>
                          <a:spcPts val="0"/>
                        </a:spcAft>
                      </a:pPr>
                      <a:r>
                        <a:rPr lang="es-CR" sz="1200" b="1" dirty="0">
                          <a:effectLst/>
                        </a:rPr>
                        <a:t>Indicador  en Salud (Variable Dependiente – VD)</a:t>
                      </a:r>
                      <a:endParaRPr lang="es-BO" sz="2400" b="1" dirty="0">
                        <a:effectLst/>
                        <a:latin typeface="Times New Roman"/>
                        <a:ea typeface="Times New Roman"/>
                      </a:endParaRPr>
                    </a:p>
                  </a:txBody>
                  <a:tcPr marL="68580" marR="68580" marT="0" marB="0" anchor="ctr"/>
                </a:tc>
                <a:tc>
                  <a:txBody>
                    <a:bodyPr/>
                    <a:lstStyle/>
                    <a:p>
                      <a:pPr marL="38100" marR="38100" algn="ctr">
                        <a:spcAft>
                          <a:spcPts val="0"/>
                        </a:spcAft>
                      </a:pPr>
                      <a:r>
                        <a:rPr lang="es-CR" sz="1200" b="1" dirty="0">
                          <a:effectLst/>
                        </a:rPr>
                        <a:t>Coeficientes Estandarizados</a:t>
                      </a:r>
                      <a:endParaRPr lang="es-BO" sz="2400" b="1" dirty="0">
                        <a:effectLst/>
                      </a:endParaRPr>
                    </a:p>
                    <a:p>
                      <a:pPr marL="38100" marR="38100" algn="ctr">
                        <a:spcAft>
                          <a:spcPts val="0"/>
                        </a:spcAft>
                      </a:pPr>
                      <a:r>
                        <a:rPr lang="es-CR" sz="1200" b="1" dirty="0">
                          <a:effectLst/>
                        </a:rPr>
                        <a:t>Beta</a:t>
                      </a:r>
                      <a:endParaRPr lang="es-BO" sz="2400" b="1" dirty="0">
                        <a:effectLst/>
                        <a:latin typeface="Times New Roman"/>
                        <a:ea typeface="Times New Roman"/>
                      </a:endParaRPr>
                    </a:p>
                  </a:txBody>
                  <a:tcPr marL="68580" marR="68580" marT="0" marB="0"/>
                </a:tc>
                <a:tc>
                  <a:txBody>
                    <a:bodyPr/>
                    <a:lstStyle/>
                    <a:p>
                      <a:pPr marL="38100" marR="38100" algn="ctr">
                        <a:spcAft>
                          <a:spcPts val="0"/>
                        </a:spcAft>
                      </a:pPr>
                      <a:r>
                        <a:rPr lang="es-CR" sz="1200" b="1" dirty="0">
                          <a:effectLst/>
                        </a:rPr>
                        <a:t>t</a:t>
                      </a:r>
                      <a:endParaRPr lang="es-BO" sz="2400" b="1" dirty="0">
                        <a:effectLst/>
                        <a:latin typeface="Times New Roman"/>
                        <a:ea typeface="Times New Roman"/>
                      </a:endParaRPr>
                    </a:p>
                  </a:txBody>
                  <a:tcPr marL="68580" marR="68580" marT="0" marB="0" anchor="ctr"/>
                </a:tc>
                <a:tc>
                  <a:txBody>
                    <a:bodyPr/>
                    <a:lstStyle/>
                    <a:p>
                      <a:pPr marL="38100" marR="38100" algn="ctr">
                        <a:spcAft>
                          <a:spcPts val="0"/>
                        </a:spcAft>
                      </a:pPr>
                      <a:r>
                        <a:rPr lang="es-CR" sz="1200" b="1" dirty="0">
                          <a:effectLst/>
                        </a:rPr>
                        <a:t>Significación</a:t>
                      </a:r>
                      <a:endParaRPr lang="es-BO" sz="2400" b="1" dirty="0">
                        <a:effectLst/>
                        <a:latin typeface="Times New Roman"/>
                        <a:ea typeface="Times New Roman"/>
                      </a:endParaRPr>
                    </a:p>
                  </a:txBody>
                  <a:tcPr marL="68580" marR="68580" marT="0" marB="0" anchor="ctr"/>
                </a:tc>
              </a:tr>
              <a:tr h="518925">
                <a:tc>
                  <a:txBody>
                    <a:bodyPr/>
                    <a:lstStyle/>
                    <a:p>
                      <a:pPr marL="38100" marR="38100">
                        <a:spcAft>
                          <a:spcPts val="0"/>
                        </a:spcAft>
                      </a:pPr>
                      <a:r>
                        <a:rPr lang="es-CR" sz="1200" dirty="0">
                          <a:effectLst/>
                        </a:rPr>
                        <a:t>(Constante)</a:t>
                      </a:r>
                      <a:endParaRPr lang="es-BO" sz="2400" dirty="0">
                        <a:effectLst/>
                      </a:endParaRPr>
                    </a:p>
                    <a:p>
                      <a:pPr marL="38100" marR="38100">
                        <a:spcAft>
                          <a:spcPts val="0"/>
                        </a:spcAft>
                      </a:pPr>
                      <a:r>
                        <a:rPr lang="es-CR" sz="1200" dirty="0">
                          <a:effectLst/>
                        </a:rPr>
                        <a:t>Cobertura de Parto Institucional (VD) </a:t>
                      </a:r>
                      <a:endParaRPr lang="es-BO" sz="2400" dirty="0">
                        <a:effectLst/>
                        <a:latin typeface="Times New Roman"/>
                        <a:ea typeface="Times New Roman"/>
                      </a:endParaRPr>
                    </a:p>
                  </a:txBody>
                  <a:tcPr marL="68580" marR="68580" marT="0" marB="0"/>
                </a:tc>
                <a:tc>
                  <a:txBody>
                    <a:bodyPr/>
                    <a:lstStyle/>
                    <a:p>
                      <a:pPr marL="38100" marR="38100" algn="r">
                        <a:spcAft>
                          <a:spcPts val="0"/>
                        </a:spcAft>
                      </a:pPr>
                      <a:r>
                        <a:rPr lang="es-CR" sz="1200">
                          <a:effectLst/>
                        </a:rPr>
                        <a:t> </a:t>
                      </a:r>
                      <a:endParaRPr lang="es-BO" sz="2400">
                        <a:effectLst/>
                      </a:endParaRPr>
                    </a:p>
                    <a:p>
                      <a:pPr marL="38100" marR="38100" algn="r">
                        <a:spcAft>
                          <a:spcPts val="0"/>
                        </a:spcAft>
                      </a:pPr>
                      <a:r>
                        <a:rPr lang="es-CR" sz="1200">
                          <a:effectLst/>
                        </a:rPr>
                        <a:t>.091</a:t>
                      </a:r>
                      <a:endParaRPr lang="es-BO" sz="2400">
                        <a:effectLst/>
                        <a:latin typeface="Times New Roman"/>
                        <a:ea typeface="Times New Roman"/>
                      </a:endParaRPr>
                    </a:p>
                  </a:txBody>
                  <a:tcPr marL="68580" marR="68580" marT="0" marB="0"/>
                </a:tc>
                <a:tc>
                  <a:txBody>
                    <a:bodyPr/>
                    <a:lstStyle/>
                    <a:p>
                      <a:pPr marL="38100" marR="38100" algn="r">
                        <a:spcAft>
                          <a:spcPts val="0"/>
                        </a:spcAft>
                      </a:pPr>
                      <a:r>
                        <a:rPr lang="es-CR" sz="1200" dirty="0">
                          <a:effectLst/>
                        </a:rPr>
                        <a:t>32.715</a:t>
                      </a:r>
                      <a:endParaRPr lang="es-BO" sz="2400" dirty="0">
                        <a:effectLst/>
                      </a:endParaRPr>
                    </a:p>
                    <a:p>
                      <a:pPr marL="38100" marR="38100" algn="r">
                        <a:spcAft>
                          <a:spcPts val="0"/>
                        </a:spcAft>
                      </a:pPr>
                      <a:r>
                        <a:rPr lang="es-CR" sz="1200" dirty="0">
                          <a:effectLst/>
                        </a:rPr>
                        <a:t>1.623</a:t>
                      </a:r>
                      <a:endParaRPr lang="es-BO" sz="2400" dirty="0">
                        <a:effectLst/>
                        <a:latin typeface="Times New Roman"/>
                        <a:ea typeface="Times New Roman"/>
                      </a:endParaRPr>
                    </a:p>
                  </a:txBody>
                  <a:tcPr marL="68580" marR="68580" marT="0" marB="0"/>
                </a:tc>
                <a:tc>
                  <a:txBody>
                    <a:bodyPr/>
                    <a:lstStyle/>
                    <a:p>
                      <a:pPr marL="38100" marR="38100" algn="r">
                        <a:spcAft>
                          <a:spcPts val="0"/>
                        </a:spcAft>
                      </a:pPr>
                      <a:r>
                        <a:rPr lang="es-CR" sz="1200" dirty="0">
                          <a:effectLst/>
                        </a:rPr>
                        <a:t>0.000</a:t>
                      </a:r>
                      <a:endParaRPr lang="es-BO" sz="2400" dirty="0">
                        <a:effectLst/>
                      </a:endParaRPr>
                    </a:p>
                    <a:p>
                      <a:pPr marL="38100" marR="38100" algn="r">
                        <a:spcAft>
                          <a:spcPts val="0"/>
                        </a:spcAft>
                      </a:pPr>
                      <a:r>
                        <a:rPr lang="es-CR" sz="1200" dirty="0">
                          <a:effectLst/>
                        </a:rPr>
                        <a:t>0.106</a:t>
                      </a:r>
                      <a:endParaRPr lang="es-BO" sz="2400" dirty="0">
                        <a:effectLst/>
                        <a:latin typeface="Times New Roman"/>
                        <a:ea typeface="Times New Roman"/>
                      </a:endParaRPr>
                    </a:p>
                  </a:txBody>
                  <a:tcPr marL="68580" marR="68580" marT="0" marB="0"/>
                </a:tc>
              </a:tr>
              <a:tr h="418566">
                <a:tc>
                  <a:txBody>
                    <a:bodyPr/>
                    <a:lstStyle/>
                    <a:p>
                      <a:pPr marL="38100" marR="38100">
                        <a:spcAft>
                          <a:spcPts val="0"/>
                        </a:spcAft>
                      </a:pPr>
                      <a:r>
                        <a:rPr lang="es-CR" sz="1200" dirty="0">
                          <a:effectLst/>
                        </a:rPr>
                        <a:t>(Constante)</a:t>
                      </a:r>
                      <a:endParaRPr lang="es-BO" sz="2400" dirty="0">
                        <a:effectLst/>
                      </a:endParaRPr>
                    </a:p>
                    <a:p>
                      <a:pPr marL="38100" marR="38100">
                        <a:spcAft>
                          <a:spcPts val="0"/>
                        </a:spcAft>
                      </a:pPr>
                      <a:r>
                        <a:rPr lang="es-CR" sz="1200" dirty="0">
                          <a:effectLst/>
                        </a:rPr>
                        <a:t>Tasa de Infestación de Chagas (VD)</a:t>
                      </a:r>
                      <a:endParaRPr lang="es-BO" sz="2400" dirty="0">
                        <a:effectLst/>
                        <a:latin typeface="Times New Roman"/>
                        <a:ea typeface="Times New Roman"/>
                      </a:endParaRPr>
                    </a:p>
                  </a:txBody>
                  <a:tcPr marL="68580" marR="68580" marT="0" marB="0"/>
                </a:tc>
                <a:tc>
                  <a:txBody>
                    <a:bodyPr/>
                    <a:lstStyle/>
                    <a:p>
                      <a:pPr marL="38100" marR="38100" algn="r">
                        <a:spcAft>
                          <a:spcPts val="0"/>
                        </a:spcAft>
                      </a:pPr>
                      <a:r>
                        <a:rPr lang="es-CR" sz="1200">
                          <a:effectLst/>
                        </a:rPr>
                        <a:t> </a:t>
                      </a:r>
                      <a:endParaRPr lang="es-BO" sz="2400">
                        <a:effectLst/>
                      </a:endParaRPr>
                    </a:p>
                    <a:p>
                      <a:pPr marL="38100" marR="38100" algn="r">
                        <a:spcAft>
                          <a:spcPts val="0"/>
                        </a:spcAft>
                      </a:pPr>
                      <a:r>
                        <a:rPr lang="es-CR" sz="1200">
                          <a:effectLst/>
                        </a:rPr>
                        <a:t>0.036</a:t>
                      </a:r>
                      <a:endParaRPr lang="es-BO" sz="2400">
                        <a:effectLst/>
                        <a:latin typeface="Times New Roman"/>
                        <a:ea typeface="Times New Roman"/>
                      </a:endParaRPr>
                    </a:p>
                  </a:txBody>
                  <a:tcPr marL="68580" marR="68580" marT="0" marB="0"/>
                </a:tc>
                <a:tc>
                  <a:txBody>
                    <a:bodyPr/>
                    <a:lstStyle/>
                    <a:p>
                      <a:pPr marL="38100" marR="38100" algn="r">
                        <a:spcAft>
                          <a:spcPts val="0"/>
                        </a:spcAft>
                      </a:pPr>
                      <a:r>
                        <a:rPr lang="es-CR" sz="1200">
                          <a:effectLst/>
                        </a:rPr>
                        <a:t>5.177</a:t>
                      </a:r>
                      <a:endParaRPr lang="es-BO" sz="2400">
                        <a:effectLst/>
                      </a:endParaRPr>
                    </a:p>
                    <a:p>
                      <a:pPr marL="38100" marR="38100" algn="r">
                        <a:spcAft>
                          <a:spcPts val="0"/>
                        </a:spcAft>
                      </a:pPr>
                      <a:r>
                        <a:rPr lang="es-CR" sz="1200">
                          <a:effectLst/>
                        </a:rPr>
                        <a:t>0.391</a:t>
                      </a:r>
                      <a:endParaRPr lang="es-BO" sz="2400">
                        <a:effectLst/>
                        <a:latin typeface="Times New Roman"/>
                        <a:ea typeface="Times New Roman"/>
                      </a:endParaRPr>
                    </a:p>
                  </a:txBody>
                  <a:tcPr marL="68580" marR="68580" marT="0" marB="0"/>
                </a:tc>
                <a:tc>
                  <a:txBody>
                    <a:bodyPr/>
                    <a:lstStyle/>
                    <a:p>
                      <a:pPr marL="38100" marR="38100" algn="r">
                        <a:spcAft>
                          <a:spcPts val="0"/>
                        </a:spcAft>
                      </a:pPr>
                      <a:r>
                        <a:rPr lang="es-CR" sz="1200" dirty="0">
                          <a:effectLst/>
                        </a:rPr>
                        <a:t>0.000</a:t>
                      </a:r>
                      <a:endParaRPr lang="es-BO" sz="2400" dirty="0">
                        <a:effectLst/>
                      </a:endParaRPr>
                    </a:p>
                    <a:p>
                      <a:pPr marL="38100" marR="38100" algn="r">
                        <a:spcAft>
                          <a:spcPts val="0"/>
                        </a:spcAft>
                      </a:pPr>
                      <a:r>
                        <a:rPr lang="es-CR" sz="1200" dirty="0">
                          <a:effectLst/>
                        </a:rPr>
                        <a:t>0.696</a:t>
                      </a:r>
                      <a:endParaRPr lang="es-BO" sz="2400" dirty="0">
                        <a:effectLst/>
                        <a:latin typeface="Times New Roman"/>
                        <a:ea typeface="Times New Roman"/>
                      </a:endParaRPr>
                    </a:p>
                  </a:txBody>
                  <a:tcPr marL="68580" marR="68580" marT="0" marB="0"/>
                </a:tc>
              </a:tr>
              <a:tr h="518925">
                <a:tc>
                  <a:txBody>
                    <a:bodyPr/>
                    <a:lstStyle/>
                    <a:p>
                      <a:pPr marL="38100" marR="38100">
                        <a:spcAft>
                          <a:spcPts val="0"/>
                        </a:spcAft>
                      </a:pPr>
                      <a:r>
                        <a:rPr lang="es-CR" sz="1200">
                          <a:effectLst/>
                        </a:rPr>
                        <a:t>(Constante)</a:t>
                      </a:r>
                      <a:endParaRPr lang="es-BO" sz="2400">
                        <a:effectLst/>
                      </a:endParaRPr>
                    </a:p>
                    <a:p>
                      <a:pPr marL="38100" marR="38100">
                        <a:spcAft>
                          <a:spcPts val="0"/>
                        </a:spcAft>
                      </a:pPr>
                      <a:r>
                        <a:rPr lang="es-CR" sz="1200">
                          <a:effectLst/>
                        </a:rPr>
                        <a:t>Índice de Parasitosis (VD)</a:t>
                      </a:r>
                      <a:endParaRPr lang="es-BO" sz="2400">
                        <a:effectLst/>
                        <a:latin typeface="Times New Roman"/>
                        <a:ea typeface="Times New Roman"/>
                      </a:endParaRPr>
                    </a:p>
                  </a:txBody>
                  <a:tcPr marL="68580" marR="68580" marT="0" marB="0"/>
                </a:tc>
                <a:tc>
                  <a:txBody>
                    <a:bodyPr/>
                    <a:lstStyle/>
                    <a:p>
                      <a:pPr marL="38100" marR="38100" algn="r">
                        <a:spcAft>
                          <a:spcPts val="0"/>
                        </a:spcAft>
                      </a:pPr>
                      <a:r>
                        <a:rPr lang="es-CR" sz="1200" dirty="0">
                          <a:effectLst/>
                        </a:rPr>
                        <a:t> </a:t>
                      </a:r>
                      <a:endParaRPr lang="es-BO" sz="2400" dirty="0">
                        <a:effectLst/>
                      </a:endParaRPr>
                    </a:p>
                    <a:p>
                      <a:pPr marL="38100" marR="38100" algn="r">
                        <a:spcAft>
                          <a:spcPts val="0"/>
                        </a:spcAft>
                      </a:pPr>
                      <a:r>
                        <a:rPr lang="es-CR" sz="1200" dirty="0">
                          <a:effectLst/>
                        </a:rPr>
                        <a:t>-0.083</a:t>
                      </a:r>
                      <a:endParaRPr lang="es-BO" sz="2400" dirty="0">
                        <a:effectLst/>
                        <a:latin typeface="Times New Roman"/>
                        <a:ea typeface="Times New Roman"/>
                      </a:endParaRPr>
                    </a:p>
                  </a:txBody>
                  <a:tcPr marL="68580" marR="68580" marT="0" marB="0"/>
                </a:tc>
                <a:tc>
                  <a:txBody>
                    <a:bodyPr/>
                    <a:lstStyle/>
                    <a:p>
                      <a:pPr marL="38100" marR="38100" algn="r">
                        <a:spcAft>
                          <a:spcPts val="0"/>
                        </a:spcAft>
                      </a:pPr>
                      <a:r>
                        <a:rPr lang="es-CR" sz="1200" dirty="0">
                          <a:effectLst/>
                        </a:rPr>
                        <a:t>5.045</a:t>
                      </a:r>
                      <a:endParaRPr lang="es-BO" sz="2400" dirty="0">
                        <a:effectLst/>
                      </a:endParaRPr>
                    </a:p>
                    <a:p>
                      <a:pPr marL="38100" marR="38100" algn="r">
                        <a:spcAft>
                          <a:spcPts val="0"/>
                        </a:spcAft>
                      </a:pPr>
                      <a:r>
                        <a:rPr lang="es-CR" sz="1200" dirty="0">
                          <a:effectLst/>
                        </a:rPr>
                        <a:t>-0.740</a:t>
                      </a:r>
                      <a:endParaRPr lang="es-BO" sz="2400" dirty="0">
                        <a:effectLst/>
                        <a:latin typeface="Times New Roman"/>
                        <a:ea typeface="Times New Roman"/>
                      </a:endParaRPr>
                    </a:p>
                  </a:txBody>
                  <a:tcPr marL="68580" marR="68580" marT="0" marB="0"/>
                </a:tc>
                <a:tc>
                  <a:txBody>
                    <a:bodyPr/>
                    <a:lstStyle/>
                    <a:p>
                      <a:pPr marL="38100" marR="38100" algn="r">
                        <a:spcAft>
                          <a:spcPts val="0"/>
                        </a:spcAft>
                      </a:pPr>
                      <a:r>
                        <a:rPr lang="es-CR" sz="1200" dirty="0">
                          <a:effectLst/>
                        </a:rPr>
                        <a:t>0.000</a:t>
                      </a:r>
                      <a:endParaRPr lang="es-BO" sz="2400" dirty="0">
                        <a:effectLst/>
                      </a:endParaRPr>
                    </a:p>
                    <a:p>
                      <a:pPr marL="38100" marR="38100" algn="r">
                        <a:spcAft>
                          <a:spcPts val="0"/>
                        </a:spcAft>
                      </a:pPr>
                      <a:r>
                        <a:rPr lang="es-CR" sz="1200" dirty="0">
                          <a:effectLst/>
                        </a:rPr>
                        <a:t>0.461</a:t>
                      </a:r>
                      <a:endParaRPr lang="es-BO" sz="2400" dirty="0">
                        <a:effectLst/>
                        <a:latin typeface="Times New Roman"/>
                        <a:ea typeface="Times New Roman"/>
                      </a:endParaRPr>
                    </a:p>
                  </a:txBody>
                  <a:tcPr marL="68580" marR="68580" marT="0" marB="0"/>
                </a:tc>
              </a:tr>
              <a:tr h="518925">
                <a:tc>
                  <a:txBody>
                    <a:bodyPr/>
                    <a:lstStyle/>
                    <a:p>
                      <a:pPr marL="38100" marR="38100">
                        <a:spcAft>
                          <a:spcPts val="0"/>
                        </a:spcAft>
                      </a:pPr>
                      <a:r>
                        <a:rPr lang="es-CR" sz="1200" dirty="0">
                          <a:effectLst/>
                        </a:rPr>
                        <a:t>(Constante)</a:t>
                      </a:r>
                      <a:endParaRPr lang="es-BO" sz="2400" dirty="0">
                        <a:effectLst/>
                      </a:endParaRPr>
                    </a:p>
                    <a:p>
                      <a:pPr marL="38100" marR="38100">
                        <a:spcAft>
                          <a:spcPts val="0"/>
                        </a:spcAft>
                      </a:pPr>
                      <a:r>
                        <a:rPr lang="es-CR" sz="1200" dirty="0">
                          <a:effectLst/>
                        </a:rPr>
                        <a:t>Vacuna Pentavalente (VD)</a:t>
                      </a:r>
                      <a:endParaRPr lang="es-BO" sz="2400" dirty="0">
                        <a:effectLst/>
                        <a:latin typeface="Times New Roman"/>
                        <a:ea typeface="Times New Roman"/>
                      </a:endParaRPr>
                    </a:p>
                  </a:txBody>
                  <a:tcPr marL="68580" marR="68580" marT="0" marB="0"/>
                </a:tc>
                <a:tc>
                  <a:txBody>
                    <a:bodyPr/>
                    <a:lstStyle/>
                    <a:p>
                      <a:pPr marL="38100" marR="38100" algn="r">
                        <a:spcAft>
                          <a:spcPts val="0"/>
                        </a:spcAft>
                      </a:pPr>
                      <a:r>
                        <a:rPr lang="es-CR" sz="1200">
                          <a:effectLst/>
                        </a:rPr>
                        <a:t> </a:t>
                      </a:r>
                      <a:endParaRPr lang="es-BO" sz="2400">
                        <a:effectLst/>
                      </a:endParaRPr>
                    </a:p>
                    <a:p>
                      <a:pPr marL="38100" marR="38100" algn="r">
                        <a:spcAft>
                          <a:spcPts val="0"/>
                        </a:spcAft>
                      </a:pPr>
                      <a:r>
                        <a:rPr lang="es-CR" sz="1200">
                          <a:effectLst/>
                        </a:rPr>
                        <a:t>0.049</a:t>
                      </a:r>
                      <a:endParaRPr lang="es-BO" sz="2400">
                        <a:effectLst/>
                        <a:latin typeface="Times New Roman"/>
                        <a:ea typeface="Times New Roman"/>
                      </a:endParaRPr>
                    </a:p>
                  </a:txBody>
                  <a:tcPr marL="68580" marR="68580" marT="0" marB="0"/>
                </a:tc>
                <a:tc>
                  <a:txBody>
                    <a:bodyPr/>
                    <a:lstStyle/>
                    <a:p>
                      <a:pPr marL="38100" marR="38100" algn="r">
                        <a:spcAft>
                          <a:spcPts val="0"/>
                        </a:spcAft>
                      </a:pPr>
                      <a:r>
                        <a:rPr lang="es-CR" sz="1200">
                          <a:effectLst/>
                        </a:rPr>
                        <a:t>46.341</a:t>
                      </a:r>
                      <a:endParaRPr lang="es-BO" sz="2400">
                        <a:effectLst/>
                      </a:endParaRPr>
                    </a:p>
                    <a:p>
                      <a:pPr marL="38100" marR="38100" algn="r">
                        <a:spcAft>
                          <a:spcPts val="0"/>
                        </a:spcAft>
                      </a:pPr>
                      <a:r>
                        <a:rPr lang="es-CR" sz="1200">
                          <a:effectLst/>
                        </a:rPr>
                        <a:t>0.871</a:t>
                      </a:r>
                      <a:endParaRPr lang="es-BO" sz="2400">
                        <a:effectLst/>
                        <a:latin typeface="Times New Roman"/>
                        <a:ea typeface="Times New Roman"/>
                      </a:endParaRPr>
                    </a:p>
                  </a:txBody>
                  <a:tcPr marL="68580" marR="68580" marT="0" marB="0"/>
                </a:tc>
                <a:tc>
                  <a:txBody>
                    <a:bodyPr/>
                    <a:lstStyle/>
                    <a:p>
                      <a:pPr marL="38100" marR="38100" algn="r">
                        <a:spcAft>
                          <a:spcPts val="0"/>
                        </a:spcAft>
                      </a:pPr>
                      <a:r>
                        <a:rPr lang="es-CR" sz="1200" dirty="0">
                          <a:effectLst/>
                        </a:rPr>
                        <a:t>0.000</a:t>
                      </a:r>
                      <a:endParaRPr lang="es-BO" sz="2400" dirty="0">
                        <a:effectLst/>
                      </a:endParaRPr>
                    </a:p>
                    <a:p>
                      <a:pPr marL="38100" marR="38100" algn="r">
                        <a:spcAft>
                          <a:spcPts val="0"/>
                        </a:spcAft>
                      </a:pPr>
                      <a:r>
                        <a:rPr lang="es-CR" sz="1200" dirty="0">
                          <a:effectLst/>
                        </a:rPr>
                        <a:t>0.385</a:t>
                      </a:r>
                      <a:endParaRPr lang="es-BO" sz="2400" dirty="0">
                        <a:effectLst/>
                        <a:latin typeface="Times New Roman"/>
                        <a:ea typeface="Times New Roman"/>
                      </a:endParaRPr>
                    </a:p>
                  </a:txBody>
                  <a:tcPr marL="68580" marR="68580" marT="0" marB="0"/>
                </a:tc>
              </a:tr>
            </a:tbl>
          </a:graphicData>
        </a:graphic>
      </p:graphicFrame>
      <p:sp>
        <p:nvSpPr>
          <p:cNvPr id="4" name="Rectangle 1"/>
          <p:cNvSpPr>
            <a:spLocks noChangeArrowheads="1"/>
          </p:cNvSpPr>
          <p:nvPr/>
        </p:nvSpPr>
        <p:spPr bwMode="auto">
          <a:xfrm>
            <a:off x="562820" y="633100"/>
            <a:ext cx="6378287"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BO" sz="11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Resultado de la Regresión Lineal entre el Gasto Total en Salud y los Indicadores de Desarrollo de Salud</a:t>
            </a:r>
            <a:endParaRPr kumimoji="0" lang="es-BO"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0" name="9 Imagen"/>
          <p:cNvPicPr/>
          <p:nvPr/>
        </p:nvPicPr>
        <p:blipFill>
          <a:blip r:embed="rId2" cstate="print"/>
          <a:srcRect/>
          <a:stretch>
            <a:fillRect/>
          </a:stretch>
        </p:blipFill>
        <p:spPr bwMode="auto">
          <a:xfrm>
            <a:off x="3546813" y="3851561"/>
            <a:ext cx="4918343" cy="2937164"/>
          </a:xfrm>
          <a:prstGeom prst="rect">
            <a:avLst/>
          </a:prstGeom>
          <a:noFill/>
          <a:ln w="9525">
            <a:noFill/>
            <a:miter lim="800000"/>
            <a:headEnd/>
            <a:tailEnd/>
          </a:ln>
        </p:spPr>
      </p:pic>
    </p:spTree>
    <p:extLst>
      <p:ext uri="{BB962C8B-B14F-4D97-AF65-F5344CB8AC3E}">
        <p14:creationId xmlns:p14="http://schemas.microsoft.com/office/powerpoint/2010/main" val="157248340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3963" y="360218"/>
            <a:ext cx="8271163" cy="699169"/>
          </a:xfrm>
        </p:spPr>
        <p:txBody>
          <a:bodyPr/>
          <a:lstStyle/>
          <a:p>
            <a:r>
              <a:rPr lang="es-BO" dirty="0" smtClean="0"/>
              <a:t>ANÁLISIS A NIVEL DE GOBIERNOS SUB-NACIONALES</a:t>
            </a:r>
            <a:br>
              <a:rPr lang="es-BO" dirty="0" smtClean="0"/>
            </a:br>
            <a:r>
              <a:rPr lang="es-BO" sz="2000" dirty="0" smtClean="0"/>
              <a:t>Impacto </a:t>
            </a:r>
            <a:r>
              <a:rPr lang="es-BO" sz="2000" dirty="0"/>
              <a:t>del alivio de deuda en los indicadores sociales a nivel municipal </a:t>
            </a:r>
          </a:p>
        </p:txBody>
      </p:sp>
      <p:sp>
        <p:nvSpPr>
          <p:cNvPr id="5" name="4 Marcador de pie de página"/>
          <p:cNvSpPr>
            <a:spLocks noGrp="1"/>
          </p:cNvSpPr>
          <p:nvPr>
            <p:ph type="ftr" sz="quarter" idx="11"/>
          </p:nvPr>
        </p:nvSpPr>
        <p:spPr/>
        <p:txBody>
          <a:bodyPr/>
          <a:lstStyle/>
          <a:p>
            <a:r>
              <a:rPr lang="es-ES" b="1" smtClean="0"/>
              <a:t>IMPACTO DEL ALIVIO DE DEUDA EN BOLIVIA</a:t>
            </a:r>
            <a:endParaRPr lang="es-ES" dirty="0"/>
          </a:p>
        </p:txBody>
      </p:sp>
      <p:sp>
        <p:nvSpPr>
          <p:cNvPr id="6" name="5 Rectángulo"/>
          <p:cNvSpPr/>
          <p:nvPr/>
        </p:nvSpPr>
        <p:spPr>
          <a:xfrm>
            <a:off x="249394" y="1180849"/>
            <a:ext cx="2867891" cy="369332"/>
          </a:xfrm>
          <a:prstGeom prst="rect">
            <a:avLst/>
          </a:prstGeom>
        </p:spPr>
        <p:txBody>
          <a:bodyPr wrap="square">
            <a:spAutoFit/>
          </a:bodyPr>
          <a:lstStyle/>
          <a:p>
            <a:pPr algn="just"/>
            <a:r>
              <a:rPr lang="es-ES" b="1" dirty="0" smtClean="0">
                <a:effectLst>
                  <a:outerShdw blurRad="38100" dist="38100" dir="2700000" algn="tl">
                    <a:srgbClr val="000000">
                      <a:alpha val="43137"/>
                    </a:srgbClr>
                  </a:outerShdw>
                </a:effectLst>
              </a:rPr>
              <a:t>Indicadores de Educación</a:t>
            </a:r>
            <a:endParaRPr lang="es-BO" b="1" dirty="0">
              <a:effectLst>
                <a:outerShdw blurRad="38100" dist="38100" dir="2700000" algn="tl">
                  <a:srgbClr val="000000">
                    <a:alpha val="43137"/>
                  </a:srgbClr>
                </a:outerShdw>
              </a:effectLst>
            </a:endParaRPr>
          </a:p>
        </p:txBody>
      </p:sp>
      <p:pic>
        <p:nvPicPr>
          <p:cNvPr id="9" name="8 Imagen"/>
          <p:cNvPicPr/>
          <p:nvPr/>
        </p:nvPicPr>
        <p:blipFill>
          <a:blip r:embed="rId2" cstate="print"/>
          <a:srcRect/>
          <a:stretch>
            <a:fillRect/>
          </a:stretch>
        </p:blipFill>
        <p:spPr bwMode="auto">
          <a:xfrm>
            <a:off x="3030681" y="1139284"/>
            <a:ext cx="5185063" cy="3543552"/>
          </a:xfrm>
          <a:prstGeom prst="rect">
            <a:avLst/>
          </a:prstGeom>
          <a:noFill/>
          <a:ln w="9525">
            <a:noFill/>
            <a:miter lim="800000"/>
            <a:headEnd/>
            <a:tailEnd/>
          </a:ln>
        </p:spPr>
      </p:pic>
      <p:graphicFrame>
        <p:nvGraphicFramePr>
          <p:cNvPr id="3" name="2 Tabla"/>
          <p:cNvGraphicFramePr>
            <a:graphicFrameLocks noGrp="1"/>
          </p:cNvGraphicFramePr>
          <p:nvPr>
            <p:extLst>
              <p:ext uri="{D42A27DB-BD31-4B8C-83A1-F6EECF244321}">
                <p14:modId xmlns:p14="http://schemas.microsoft.com/office/powerpoint/2010/main" val="3180639213"/>
              </p:ext>
            </p:extLst>
          </p:nvPr>
        </p:nvGraphicFramePr>
        <p:xfrm>
          <a:off x="231079" y="4828309"/>
          <a:ext cx="8234047" cy="1803402"/>
        </p:xfrm>
        <a:graphic>
          <a:graphicData uri="http://schemas.openxmlformats.org/drawingml/2006/table">
            <a:tbl>
              <a:tblPr firstRow="1" firstCol="1" bandRow="1">
                <a:tableStyleId>{21E4AEA4-8DFA-4A89-87EB-49C32662AFE0}</a:tableStyleId>
              </a:tblPr>
              <a:tblGrid>
                <a:gridCol w="3194752"/>
                <a:gridCol w="1007859"/>
                <a:gridCol w="1007859"/>
                <a:gridCol w="1007859"/>
                <a:gridCol w="1007859"/>
                <a:gridCol w="1007859"/>
              </a:tblGrid>
              <a:tr h="300567">
                <a:tc>
                  <a:txBody>
                    <a:bodyPr/>
                    <a:lstStyle/>
                    <a:p>
                      <a:pPr>
                        <a:spcAft>
                          <a:spcPts val="0"/>
                        </a:spcAft>
                      </a:pPr>
                      <a:r>
                        <a:rPr lang="es-CR" sz="900" b="1" dirty="0">
                          <a:solidFill>
                            <a:schemeClr val="tx1"/>
                          </a:solidFill>
                          <a:effectLst/>
                        </a:rPr>
                        <a:t> </a:t>
                      </a:r>
                      <a:endParaRPr lang="es-BO" sz="1200" b="1" dirty="0">
                        <a:solidFill>
                          <a:schemeClr val="tx1"/>
                        </a:solidFill>
                        <a:effectLst/>
                        <a:latin typeface="Times New Roman"/>
                        <a:ea typeface="Times New Roman"/>
                      </a:endParaRPr>
                    </a:p>
                  </a:txBody>
                  <a:tcPr marL="68580" marR="68580" marT="0" marB="0"/>
                </a:tc>
                <a:tc>
                  <a:txBody>
                    <a:bodyPr/>
                    <a:lstStyle/>
                    <a:p>
                      <a:pPr algn="ctr">
                        <a:spcAft>
                          <a:spcPts val="0"/>
                        </a:spcAft>
                      </a:pPr>
                      <a:r>
                        <a:rPr lang="es-CR" sz="1400" b="1" dirty="0">
                          <a:solidFill>
                            <a:schemeClr val="tx1"/>
                          </a:solidFill>
                          <a:effectLst/>
                        </a:rPr>
                        <a:t>2003</a:t>
                      </a:r>
                      <a:endParaRPr lang="es-BO" sz="2400" b="1" dirty="0">
                        <a:solidFill>
                          <a:schemeClr val="tx1"/>
                        </a:solidFill>
                        <a:effectLst/>
                        <a:latin typeface="Times New Roman"/>
                        <a:ea typeface="Times New Roman"/>
                      </a:endParaRPr>
                    </a:p>
                  </a:txBody>
                  <a:tcPr marL="68580" marR="68580" marT="0" marB="0" anchor="ctr"/>
                </a:tc>
                <a:tc>
                  <a:txBody>
                    <a:bodyPr/>
                    <a:lstStyle/>
                    <a:p>
                      <a:pPr algn="ctr">
                        <a:spcAft>
                          <a:spcPts val="0"/>
                        </a:spcAft>
                      </a:pPr>
                      <a:r>
                        <a:rPr lang="es-CR" sz="1400" b="1" dirty="0">
                          <a:solidFill>
                            <a:schemeClr val="tx1"/>
                          </a:solidFill>
                          <a:effectLst/>
                        </a:rPr>
                        <a:t>2004</a:t>
                      </a:r>
                      <a:endParaRPr lang="es-BO" sz="2400" b="1" dirty="0">
                        <a:solidFill>
                          <a:schemeClr val="tx1"/>
                        </a:solidFill>
                        <a:effectLst/>
                        <a:latin typeface="Times New Roman"/>
                        <a:ea typeface="Times New Roman"/>
                      </a:endParaRPr>
                    </a:p>
                  </a:txBody>
                  <a:tcPr marL="68580" marR="68580" marT="0" marB="0" anchor="ctr"/>
                </a:tc>
                <a:tc>
                  <a:txBody>
                    <a:bodyPr/>
                    <a:lstStyle/>
                    <a:p>
                      <a:pPr algn="ctr">
                        <a:spcAft>
                          <a:spcPts val="0"/>
                        </a:spcAft>
                      </a:pPr>
                      <a:r>
                        <a:rPr lang="es-CR" sz="1400" b="1" dirty="0">
                          <a:solidFill>
                            <a:schemeClr val="tx1"/>
                          </a:solidFill>
                          <a:effectLst/>
                        </a:rPr>
                        <a:t>2005</a:t>
                      </a:r>
                      <a:endParaRPr lang="es-BO" sz="2400" b="1" dirty="0">
                        <a:solidFill>
                          <a:schemeClr val="tx1"/>
                        </a:solidFill>
                        <a:effectLst/>
                        <a:latin typeface="Times New Roman"/>
                        <a:ea typeface="Times New Roman"/>
                      </a:endParaRPr>
                    </a:p>
                  </a:txBody>
                  <a:tcPr marL="68580" marR="68580" marT="0" marB="0" anchor="ctr"/>
                </a:tc>
                <a:tc>
                  <a:txBody>
                    <a:bodyPr/>
                    <a:lstStyle/>
                    <a:p>
                      <a:pPr algn="ctr">
                        <a:spcAft>
                          <a:spcPts val="0"/>
                        </a:spcAft>
                      </a:pPr>
                      <a:r>
                        <a:rPr lang="es-CR" sz="1400" b="1" dirty="0">
                          <a:solidFill>
                            <a:schemeClr val="tx1"/>
                          </a:solidFill>
                          <a:effectLst/>
                        </a:rPr>
                        <a:t>2006</a:t>
                      </a:r>
                      <a:endParaRPr lang="es-BO" sz="2400" b="1" dirty="0">
                        <a:solidFill>
                          <a:schemeClr val="tx1"/>
                        </a:solidFill>
                        <a:effectLst/>
                        <a:latin typeface="Times New Roman"/>
                        <a:ea typeface="Times New Roman"/>
                      </a:endParaRPr>
                    </a:p>
                  </a:txBody>
                  <a:tcPr marL="68580" marR="68580" marT="0" marB="0" anchor="ctr"/>
                </a:tc>
                <a:tc>
                  <a:txBody>
                    <a:bodyPr/>
                    <a:lstStyle/>
                    <a:p>
                      <a:pPr algn="ctr">
                        <a:spcAft>
                          <a:spcPts val="0"/>
                        </a:spcAft>
                      </a:pPr>
                      <a:r>
                        <a:rPr lang="es-CR" sz="1400" b="1" dirty="0">
                          <a:solidFill>
                            <a:schemeClr val="tx1"/>
                          </a:solidFill>
                          <a:effectLst/>
                        </a:rPr>
                        <a:t>2007</a:t>
                      </a:r>
                      <a:endParaRPr lang="es-BO" sz="2400" b="1" dirty="0">
                        <a:solidFill>
                          <a:schemeClr val="tx1"/>
                        </a:solidFill>
                        <a:effectLst/>
                        <a:latin typeface="Times New Roman"/>
                        <a:ea typeface="Times New Roman"/>
                      </a:endParaRPr>
                    </a:p>
                  </a:txBody>
                  <a:tcPr marL="68580" marR="68580" marT="0" marB="0" anchor="ctr"/>
                </a:tc>
              </a:tr>
              <a:tr h="300567">
                <a:tc>
                  <a:txBody>
                    <a:bodyPr/>
                    <a:lstStyle/>
                    <a:p>
                      <a:pPr>
                        <a:spcAft>
                          <a:spcPts val="0"/>
                        </a:spcAft>
                      </a:pPr>
                      <a:r>
                        <a:rPr lang="es-CR" sz="1300" b="1" dirty="0">
                          <a:solidFill>
                            <a:schemeClr val="tx1"/>
                          </a:solidFill>
                          <a:effectLst/>
                        </a:rPr>
                        <a:t>GASTO EN EDUCACION  (En millones de Bs.)</a:t>
                      </a:r>
                      <a:endParaRPr lang="es-BO" sz="1300" b="1" dirty="0">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dirty="0">
                          <a:solidFill>
                            <a:schemeClr val="tx1"/>
                          </a:solidFill>
                          <a:effectLst/>
                        </a:rPr>
                        <a:t>100,79</a:t>
                      </a:r>
                      <a:endParaRPr lang="es-BO" sz="1800" b="1" dirty="0">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87,30</a:t>
                      </a:r>
                      <a:endParaRPr lang="es-BO" sz="1800" b="1">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60,83</a:t>
                      </a:r>
                      <a:endParaRPr lang="es-BO" sz="1800" b="1">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52,48</a:t>
                      </a:r>
                      <a:endParaRPr lang="es-BO" sz="1800" b="1">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38,48</a:t>
                      </a:r>
                      <a:endParaRPr lang="es-BO" sz="1800" b="1">
                        <a:solidFill>
                          <a:schemeClr val="tx1"/>
                        </a:solidFill>
                        <a:effectLst/>
                        <a:latin typeface="Times New Roman"/>
                        <a:ea typeface="Times New Roman"/>
                      </a:endParaRPr>
                    </a:p>
                  </a:txBody>
                  <a:tcPr marL="68580" marR="68580" marT="0" marB="0"/>
                </a:tc>
              </a:tr>
              <a:tr h="300567">
                <a:tc>
                  <a:txBody>
                    <a:bodyPr/>
                    <a:lstStyle/>
                    <a:p>
                      <a:pPr>
                        <a:spcAft>
                          <a:spcPts val="0"/>
                        </a:spcAft>
                      </a:pPr>
                      <a:r>
                        <a:rPr lang="es-CR" sz="1300" b="1" dirty="0">
                          <a:solidFill>
                            <a:schemeClr val="tx1"/>
                          </a:solidFill>
                          <a:effectLst/>
                        </a:rPr>
                        <a:t>COBERTURA NETA DE PRIMARIA</a:t>
                      </a:r>
                      <a:endParaRPr lang="es-BO" sz="1300" b="1" dirty="0">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dirty="0">
                          <a:solidFill>
                            <a:schemeClr val="tx1"/>
                          </a:solidFill>
                          <a:effectLst/>
                        </a:rPr>
                        <a:t>90,71 </a:t>
                      </a:r>
                      <a:endParaRPr lang="es-BO" sz="1800" b="1" dirty="0">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dirty="0">
                          <a:solidFill>
                            <a:schemeClr val="tx1"/>
                          </a:solidFill>
                          <a:effectLst/>
                        </a:rPr>
                        <a:t>86,78 </a:t>
                      </a:r>
                      <a:endParaRPr lang="es-BO" sz="1800" b="1" dirty="0">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86,53 </a:t>
                      </a:r>
                      <a:endParaRPr lang="es-BO" sz="1800" b="1">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85,78 </a:t>
                      </a:r>
                      <a:endParaRPr lang="es-BO" sz="1800" b="1">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85,17 </a:t>
                      </a:r>
                      <a:endParaRPr lang="es-BO" sz="1800" b="1">
                        <a:solidFill>
                          <a:schemeClr val="tx1"/>
                        </a:solidFill>
                        <a:effectLst/>
                        <a:latin typeface="Times New Roman"/>
                        <a:ea typeface="Times New Roman"/>
                      </a:endParaRPr>
                    </a:p>
                  </a:txBody>
                  <a:tcPr marL="68580" marR="68580" marT="0" marB="0"/>
                </a:tc>
              </a:tr>
              <a:tr h="300567">
                <a:tc>
                  <a:txBody>
                    <a:bodyPr/>
                    <a:lstStyle/>
                    <a:p>
                      <a:pPr>
                        <a:spcAft>
                          <a:spcPts val="0"/>
                        </a:spcAft>
                      </a:pPr>
                      <a:r>
                        <a:rPr lang="es-CR" sz="1300" b="1" dirty="0">
                          <a:solidFill>
                            <a:schemeClr val="tx1"/>
                          </a:solidFill>
                          <a:effectLst/>
                        </a:rPr>
                        <a:t>TASA DE TERMINO OCTAVO PRIMARIA</a:t>
                      </a:r>
                      <a:endParaRPr lang="es-BO" sz="1300" b="1" dirty="0">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63,22 </a:t>
                      </a:r>
                      <a:endParaRPr lang="es-BO" sz="1800" b="1">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dirty="0">
                          <a:solidFill>
                            <a:schemeClr val="tx1"/>
                          </a:solidFill>
                          <a:effectLst/>
                        </a:rPr>
                        <a:t>64,45 </a:t>
                      </a:r>
                      <a:endParaRPr lang="es-BO" sz="1800" b="1" dirty="0">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dirty="0">
                          <a:solidFill>
                            <a:schemeClr val="tx1"/>
                          </a:solidFill>
                          <a:effectLst/>
                        </a:rPr>
                        <a:t>62,87 </a:t>
                      </a:r>
                      <a:endParaRPr lang="es-BO" sz="1800" b="1" dirty="0">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62,73 </a:t>
                      </a:r>
                      <a:endParaRPr lang="es-BO" sz="1800" b="1">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61,59 </a:t>
                      </a:r>
                      <a:endParaRPr lang="es-BO" sz="1800" b="1">
                        <a:solidFill>
                          <a:schemeClr val="tx1"/>
                        </a:solidFill>
                        <a:effectLst/>
                        <a:latin typeface="Times New Roman"/>
                        <a:ea typeface="Times New Roman"/>
                      </a:endParaRPr>
                    </a:p>
                  </a:txBody>
                  <a:tcPr marL="68580" marR="68580" marT="0" marB="0"/>
                </a:tc>
              </a:tr>
              <a:tr h="300567">
                <a:tc>
                  <a:txBody>
                    <a:bodyPr/>
                    <a:lstStyle/>
                    <a:p>
                      <a:pPr>
                        <a:spcAft>
                          <a:spcPts val="0"/>
                        </a:spcAft>
                      </a:pPr>
                      <a:r>
                        <a:rPr lang="es-CR" sz="1300" b="1" dirty="0">
                          <a:solidFill>
                            <a:schemeClr val="tx1"/>
                          </a:solidFill>
                          <a:effectLst/>
                        </a:rPr>
                        <a:t>BRECHA DE GENERO OCTAVO PRIMARIA</a:t>
                      </a:r>
                      <a:endParaRPr lang="es-BO" sz="1300" b="1" dirty="0">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-7,21 </a:t>
                      </a:r>
                      <a:endParaRPr lang="es-BO" sz="1800" b="1">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-5,86 </a:t>
                      </a:r>
                      <a:endParaRPr lang="es-BO" sz="1800" b="1">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dirty="0">
                          <a:solidFill>
                            <a:schemeClr val="tx1"/>
                          </a:solidFill>
                          <a:effectLst/>
                        </a:rPr>
                        <a:t>-2,51 </a:t>
                      </a:r>
                      <a:endParaRPr lang="es-BO" sz="1800" b="1" dirty="0">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dirty="0">
                          <a:solidFill>
                            <a:schemeClr val="tx1"/>
                          </a:solidFill>
                          <a:effectLst/>
                        </a:rPr>
                        <a:t>-2,17 </a:t>
                      </a:r>
                      <a:endParaRPr lang="es-BO" sz="1800" b="1" dirty="0">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dirty="0">
                          <a:solidFill>
                            <a:schemeClr val="tx1"/>
                          </a:solidFill>
                          <a:effectLst/>
                        </a:rPr>
                        <a:t>-1,38 </a:t>
                      </a:r>
                      <a:endParaRPr lang="es-BO" sz="1800" b="1" dirty="0">
                        <a:solidFill>
                          <a:schemeClr val="tx1"/>
                        </a:solidFill>
                        <a:effectLst/>
                        <a:latin typeface="Times New Roman"/>
                        <a:ea typeface="Times New Roman"/>
                      </a:endParaRPr>
                    </a:p>
                  </a:txBody>
                  <a:tcPr marL="68580" marR="68580" marT="0" marB="0"/>
                </a:tc>
              </a:tr>
              <a:tr h="300567">
                <a:tc>
                  <a:txBody>
                    <a:bodyPr/>
                    <a:lstStyle/>
                    <a:p>
                      <a:pPr>
                        <a:spcAft>
                          <a:spcPts val="0"/>
                        </a:spcAft>
                      </a:pPr>
                      <a:r>
                        <a:rPr lang="es-CR" sz="1300" b="1" dirty="0">
                          <a:solidFill>
                            <a:schemeClr val="tx1"/>
                          </a:solidFill>
                          <a:effectLst/>
                        </a:rPr>
                        <a:t>BRECHA DE GENERO CUARTO SECUNDARIA</a:t>
                      </a:r>
                      <a:endParaRPr lang="es-BO" sz="1300" b="1" dirty="0">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-0,81 </a:t>
                      </a:r>
                      <a:endParaRPr lang="es-BO" sz="1800" b="1">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-2,68 </a:t>
                      </a:r>
                      <a:endParaRPr lang="es-BO" sz="1800" b="1">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-2,45 </a:t>
                      </a:r>
                      <a:endParaRPr lang="es-BO" sz="1800" b="1">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-0,90 </a:t>
                      </a:r>
                      <a:endParaRPr lang="es-BO" sz="1800" b="1">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dirty="0">
                          <a:solidFill>
                            <a:schemeClr val="tx1"/>
                          </a:solidFill>
                          <a:effectLst/>
                        </a:rPr>
                        <a:t>-0,42 </a:t>
                      </a:r>
                      <a:endParaRPr lang="es-BO" sz="1800" b="1" dirty="0">
                        <a:solidFill>
                          <a:schemeClr val="tx1"/>
                        </a:solidFill>
                        <a:effectLst/>
                        <a:latin typeface="Times New Roman"/>
                        <a:ea typeface="Times New Roman"/>
                      </a:endParaRPr>
                    </a:p>
                  </a:txBody>
                  <a:tcPr marL="68580" marR="68580" marT="0" marB="0"/>
                </a:tc>
              </a:tr>
            </a:tbl>
          </a:graphicData>
        </a:graphic>
      </p:graphicFrame>
    </p:spTree>
    <p:extLst>
      <p:ext uri="{BB962C8B-B14F-4D97-AF65-F5344CB8AC3E}">
        <p14:creationId xmlns:p14="http://schemas.microsoft.com/office/powerpoint/2010/main" val="311380353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3963" y="360218"/>
            <a:ext cx="8271163" cy="699169"/>
          </a:xfrm>
        </p:spPr>
        <p:txBody>
          <a:bodyPr/>
          <a:lstStyle/>
          <a:p>
            <a:r>
              <a:rPr lang="es-BO" dirty="0" smtClean="0"/>
              <a:t>ANÁLISIS A NIVEL DE GOBIERNOS SUB-NACIONALES</a:t>
            </a:r>
            <a:br>
              <a:rPr lang="es-BO" dirty="0" smtClean="0"/>
            </a:br>
            <a:r>
              <a:rPr lang="es-BO" sz="2000" dirty="0" smtClean="0"/>
              <a:t>Impacto </a:t>
            </a:r>
            <a:r>
              <a:rPr lang="es-BO" sz="2000" dirty="0"/>
              <a:t>del alivio de deuda en los indicadores sociales a nivel municipal </a:t>
            </a:r>
          </a:p>
        </p:txBody>
      </p:sp>
      <p:sp>
        <p:nvSpPr>
          <p:cNvPr id="5" name="4 Marcador de pie de página"/>
          <p:cNvSpPr>
            <a:spLocks noGrp="1"/>
          </p:cNvSpPr>
          <p:nvPr>
            <p:ph type="ftr" sz="quarter" idx="11"/>
          </p:nvPr>
        </p:nvSpPr>
        <p:spPr/>
        <p:txBody>
          <a:bodyPr/>
          <a:lstStyle/>
          <a:p>
            <a:r>
              <a:rPr lang="es-ES" b="1" smtClean="0"/>
              <a:t>IMPACTO DEL ALIVIO DE DEUDA EN BOLIVIA</a:t>
            </a:r>
            <a:endParaRPr lang="es-ES" dirty="0"/>
          </a:p>
        </p:txBody>
      </p:sp>
      <p:sp>
        <p:nvSpPr>
          <p:cNvPr id="6" name="5 Rectángulo"/>
          <p:cNvSpPr/>
          <p:nvPr/>
        </p:nvSpPr>
        <p:spPr>
          <a:xfrm>
            <a:off x="249394" y="1180849"/>
            <a:ext cx="2867891" cy="369332"/>
          </a:xfrm>
          <a:prstGeom prst="rect">
            <a:avLst/>
          </a:prstGeom>
        </p:spPr>
        <p:txBody>
          <a:bodyPr wrap="square">
            <a:spAutoFit/>
          </a:bodyPr>
          <a:lstStyle/>
          <a:p>
            <a:pPr algn="just"/>
            <a:r>
              <a:rPr lang="es-ES" b="1" dirty="0" smtClean="0">
                <a:effectLst>
                  <a:outerShdw blurRad="38100" dist="38100" dir="2700000" algn="tl">
                    <a:srgbClr val="000000">
                      <a:alpha val="43137"/>
                    </a:srgbClr>
                  </a:outerShdw>
                </a:effectLst>
              </a:rPr>
              <a:t>Indicadores de Educación</a:t>
            </a:r>
            <a:endParaRPr lang="es-BO" b="1" dirty="0">
              <a:effectLst>
                <a:outerShdw blurRad="38100" dist="38100" dir="2700000" algn="tl">
                  <a:srgbClr val="000000">
                    <a:alpha val="43137"/>
                  </a:srgbClr>
                </a:outerShdw>
              </a:effectLst>
            </a:endParaRPr>
          </a:p>
        </p:txBody>
      </p:sp>
      <p:pic>
        <p:nvPicPr>
          <p:cNvPr id="9" name="8 Imagen"/>
          <p:cNvPicPr/>
          <p:nvPr/>
        </p:nvPicPr>
        <p:blipFill>
          <a:blip r:embed="rId2" cstate="print"/>
          <a:srcRect/>
          <a:stretch>
            <a:fillRect/>
          </a:stretch>
        </p:blipFill>
        <p:spPr bwMode="auto">
          <a:xfrm>
            <a:off x="3030681" y="1139284"/>
            <a:ext cx="5185063" cy="3543552"/>
          </a:xfrm>
          <a:prstGeom prst="rect">
            <a:avLst/>
          </a:prstGeom>
          <a:noFill/>
          <a:ln w="9525">
            <a:noFill/>
            <a:miter lim="800000"/>
            <a:headEnd/>
            <a:tailEnd/>
          </a:ln>
        </p:spPr>
      </p:pic>
      <p:graphicFrame>
        <p:nvGraphicFramePr>
          <p:cNvPr id="3" name="2 Tabla"/>
          <p:cNvGraphicFramePr>
            <a:graphicFrameLocks noGrp="1"/>
          </p:cNvGraphicFramePr>
          <p:nvPr>
            <p:extLst>
              <p:ext uri="{D42A27DB-BD31-4B8C-83A1-F6EECF244321}">
                <p14:modId xmlns:p14="http://schemas.microsoft.com/office/powerpoint/2010/main" val="178879142"/>
              </p:ext>
            </p:extLst>
          </p:nvPr>
        </p:nvGraphicFramePr>
        <p:xfrm>
          <a:off x="231079" y="4828309"/>
          <a:ext cx="8234047" cy="1803402"/>
        </p:xfrm>
        <a:graphic>
          <a:graphicData uri="http://schemas.openxmlformats.org/drawingml/2006/table">
            <a:tbl>
              <a:tblPr firstRow="1" firstCol="1" bandRow="1">
                <a:tableStyleId>{21E4AEA4-8DFA-4A89-87EB-49C32662AFE0}</a:tableStyleId>
              </a:tblPr>
              <a:tblGrid>
                <a:gridCol w="3194752"/>
                <a:gridCol w="1007859"/>
                <a:gridCol w="1007859"/>
                <a:gridCol w="1007859"/>
                <a:gridCol w="1007859"/>
                <a:gridCol w="1007859"/>
              </a:tblGrid>
              <a:tr h="300567">
                <a:tc>
                  <a:txBody>
                    <a:bodyPr/>
                    <a:lstStyle/>
                    <a:p>
                      <a:pPr>
                        <a:spcAft>
                          <a:spcPts val="0"/>
                        </a:spcAft>
                      </a:pPr>
                      <a:r>
                        <a:rPr lang="es-CR" sz="900" b="1" dirty="0">
                          <a:solidFill>
                            <a:schemeClr val="tx1"/>
                          </a:solidFill>
                          <a:effectLst/>
                        </a:rPr>
                        <a:t> </a:t>
                      </a:r>
                      <a:endParaRPr lang="es-BO" sz="1200" b="1" dirty="0">
                        <a:solidFill>
                          <a:schemeClr val="tx1"/>
                        </a:solidFill>
                        <a:effectLst/>
                        <a:latin typeface="Times New Roman"/>
                        <a:ea typeface="Times New Roman"/>
                      </a:endParaRPr>
                    </a:p>
                  </a:txBody>
                  <a:tcPr marL="68580" marR="68580" marT="0" marB="0"/>
                </a:tc>
                <a:tc>
                  <a:txBody>
                    <a:bodyPr/>
                    <a:lstStyle/>
                    <a:p>
                      <a:pPr algn="ctr">
                        <a:spcAft>
                          <a:spcPts val="0"/>
                        </a:spcAft>
                      </a:pPr>
                      <a:r>
                        <a:rPr lang="es-CR" sz="1400" b="1" dirty="0">
                          <a:solidFill>
                            <a:schemeClr val="tx1"/>
                          </a:solidFill>
                          <a:effectLst/>
                        </a:rPr>
                        <a:t>2003</a:t>
                      </a:r>
                      <a:endParaRPr lang="es-BO" sz="2400" b="1" dirty="0">
                        <a:solidFill>
                          <a:schemeClr val="tx1"/>
                        </a:solidFill>
                        <a:effectLst/>
                        <a:latin typeface="Times New Roman"/>
                        <a:ea typeface="Times New Roman"/>
                      </a:endParaRPr>
                    </a:p>
                  </a:txBody>
                  <a:tcPr marL="68580" marR="68580" marT="0" marB="0" anchor="ctr"/>
                </a:tc>
                <a:tc>
                  <a:txBody>
                    <a:bodyPr/>
                    <a:lstStyle/>
                    <a:p>
                      <a:pPr algn="ctr">
                        <a:spcAft>
                          <a:spcPts val="0"/>
                        </a:spcAft>
                      </a:pPr>
                      <a:r>
                        <a:rPr lang="es-CR" sz="1400" b="1" dirty="0">
                          <a:solidFill>
                            <a:schemeClr val="tx1"/>
                          </a:solidFill>
                          <a:effectLst/>
                        </a:rPr>
                        <a:t>2004</a:t>
                      </a:r>
                      <a:endParaRPr lang="es-BO" sz="2400" b="1" dirty="0">
                        <a:solidFill>
                          <a:schemeClr val="tx1"/>
                        </a:solidFill>
                        <a:effectLst/>
                        <a:latin typeface="Times New Roman"/>
                        <a:ea typeface="Times New Roman"/>
                      </a:endParaRPr>
                    </a:p>
                  </a:txBody>
                  <a:tcPr marL="68580" marR="68580" marT="0" marB="0" anchor="ctr"/>
                </a:tc>
                <a:tc>
                  <a:txBody>
                    <a:bodyPr/>
                    <a:lstStyle/>
                    <a:p>
                      <a:pPr algn="ctr">
                        <a:spcAft>
                          <a:spcPts val="0"/>
                        </a:spcAft>
                      </a:pPr>
                      <a:r>
                        <a:rPr lang="es-CR" sz="1400" b="1" dirty="0">
                          <a:solidFill>
                            <a:schemeClr val="tx1"/>
                          </a:solidFill>
                          <a:effectLst/>
                        </a:rPr>
                        <a:t>2005</a:t>
                      </a:r>
                      <a:endParaRPr lang="es-BO" sz="2400" b="1" dirty="0">
                        <a:solidFill>
                          <a:schemeClr val="tx1"/>
                        </a:solidFill>
                        <a:effectLst/>
                        <a:latin typeface="Times New Roman"/>
                        <a:ea typeface="Times New Roman"/>
                      </a:endParaRPr>
                    </a:p>
                  </a:txBody>
                  <a:tcPr marL="68580" marR="68580" marT="0" marB="0" anchor="ctr"/>
                </a:tc>
                <a:tc>
                  <a:txBody>
                    <a:bodyPr/>
                    <a:lstStyle/>
                    <a:p>
                      <a:pPr algn="ctr">
                        <a:spcAft>
                          <a:spcPts val="0"/>
                        </a:spcAft>
                      </a:pPr>
                      <a:r>
                        <a:rPr lang="es-CR" sz="1400" b="1" dirty="0">
                          <a:solidFill>
                            <a:schemeClr val="tx1"/>
                          </a:solidFill>
                          <a:effectLst/>
                        </a:rPr>
                        <a:t>2006</a:t>
                      </a:r>
                      <a:endParaRPr lang="es-BO" sz="2400" b="1" dirty="0">
                        <a:solidFill>
                          <a:schemeClr val="tx1"/>
                        </a:solidFill>
                        <a:effectLst/>
                        <a:latin typeface="Times New Roman"/>
                        <a:ea typeface="Times New Roman"/>
                      </a:endParaRPr>
                    </a:p>
                  </a:txBody>
                  <a:tcPr marL="68580" marR="68580" marT="0" marB="0" anchor="ctr"/>
                </a:tc>
                <a:tc>
                  <a:txBody>
                    <a:bodyPr/>
                    <a:lstStyle/>
                    <a:p>
                      <a:pPr algn="ctr">
                        <a:spcAft>
                          <a:spcPts val="0"/>
                        </a:spcAft>
                      </a:pPr>
                      <a:r>
                        <a:rPr lang="es-CR" sz="1400" b="1" dirty="0">
                          <a:solidFill>
                            <a:schemeClr val="tx1"/>
                          </a:solidFill>
                          <a:effectLst/>
                        </a:rPr>
                        <a:t>2007</a:t>
                      </a:r>
                      <a:endParaRPr lang="es-BO" sz="2400" b="1" dirty="0">
                        <a:solidFill>
                          <a:schemeClr val="tx1"/>
                        </a:solidFill>
                        <a:effectLst/>
                        <a:latin typeface="Times New Roman"/>
                        <a:ea typeface="Times New Roman"/>
                      </a:endParaRPr>
                    </a:p>
                  </a:txBody>
                  <a:tcPr marL="68580" marR="68580" marT="0" marB="0" anchor="ctr"/>
                </a:tc>
              </a:tr>
              <a:tr h="300567">
                <a:tc>
                  <a:txBody>
                    <a:bodyPr/>
                    <a:lstStyle/>
                    <a:p>
                      <a:pPr>
                        <a:spcAft>
                          <a:spcPts val="0"/>
                        </a:spcAft>
                      </a:pPr>
                      <a:r>
                        <a:rPr lang="es-CR" sz="1300" b="1" dirty="0">
                          <a:solidFill>
                            <a:schemeClr val="tx1"/>
                          </a:solidFill>
                          <a:effectLst/>
                        </a:rPr>
                        <a:t>GASTO EN EDUCACION  (En millones de Bs.)</a:t>
                      </a:r>
                      <a:endParaRPr lang="es-BO" sz="1300" b="1" dirty="0">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dirty="0">
                          <a:solidFill>
                            <a:schemeClr val="tx1"/>
                          </a:solidFill>
                          <a:effectLst/>
                        </a:rPr>
                        <a:t>100,79</a:t>
                      </a:r>
                      <a:endParaRPr lang="es-BO" sz="1800" b="1" dirty="0">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87,30</a:t>
                      </a:r>
                      <a:endParaRPr lang="es-BO" sz="1800" b="1">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60,83</a:t>
                      </a:r>
                      <a:endParaRPr lang="es-BO" sz="1800" b="1">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52,48</a:t>
                      </a:r>
                      <a:endParaRPr lang="es-BO" sz="1800" b="1">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38,48</a:t>
                      </a:r>
                      <a:endParaRPr lang="es-BO" sz="1800" b="1">
                        <a:solidFill>
                          <a:schemeClr val="tx1"/>
                        </a:solidFill>
                        <a:effectLst/>
                        <a:latin typeface="Times New Roman"/>
                        <a:ea typeface="Times New Roman"/>
                      </a:endParaRPr>
                    </a:p>
                  </a:txBody>
                  <a:tcPr marL="68580" marR="68580" marT="0" marB="0"/>
                </a:tc>
              </a:tr>
              <a:tr h="300567">
                <a:tc>
                  <a:txBody>
                    <a:bodyPr/>
                    <a:lstStyle/>
                    <a:p>
                      <a:pPr>
                        <a:spcAft>
                          <a:spcPts val="0"/>
                        </a:spcAft>
                      </a:pPr>
                      <a:r>
                        <a:rPr lang="es-CR" sz="1300" b="1" dirty="0">
                          <a:solidFill>
                            <a:schemeClr val="tx1"/>
                          </a:solidFill>
                          <a:effectLst/>
                        </a:rPr>
                        <a:t>COBERTURA NETA DE PRIMARIA</a:t>
                      </a:r>
                      <a:endParaRPr lang="es-BO" sz="1300" b="1" dirty="0">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dirty="0">
                          <a:solidFill>
                            <a:schemeClr val="tx1"/>
                          </a:solidFill>
                          <a:effectLst/>
                        </a:rPr>
                        <a:t>90,71 </a:t>
                      </a:r>
                      <a:endParaRPr lang="es-BO" sz="1800" b="1" dirty="0">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dirty="0">
                          <a:solidFill>
                            <a:schemeClr val="tx1"/>
                          </a:solidFill>
                          <a:effectLst/>
                        </a:rPr>
                        <a:t>86,78 </a:t>
                      </a:r>
                      <a:endParaRPr lang="es-BO" sz="1800" b="1" dirty="0">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86,53 </a:t>
                      </a:r>
                      <a:endParaRPr lang="es-BO" sz="1800" b="1">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85,78 </a:t>
                      </a:r>
                      <a:endParaRPr lang="es-BO" sz="1800" b="1">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85,17 </a:t>
                      </a:r>
                      <a:endParaRPr lang="es-BO" sz="1800" b="1">
                        <a:solidFill>
                          <a:schemeClr val="tx1"/>
                        </a:solidFill>
                        <a:effectLst/>
                        <a:latin typeface="Times New Roman"/>
                        <a:ea typeface="Times New Roman"/>
                      </a:endParaRPr>
                    </a:p>
                  </a:txBody>
                  <a:tcPr marL="68580" marR="68580" marT="0" marB="0"/>
                </a:tc>
              </a:tr>
              <a:tr h="300567">
                <a:tc>
                  <a:txBody>
                    <a:bodyPr/>
                    <a:lstStyle/>
                    <a:p>
                      <a:pPr>
                        <a:spcAft>
                          <a:spcPts val="0"/>
                        </a:spcAft>
                      </a:pPr>
                      <a:r>
                        <a:rPr lang="es-CR" sz="1300" b="1" dirty="0">
                          <a:solidFill>
                            <a:schemeClr val="tx1"/>
                          </a:solidFill>
                          <a:effectLst/>
                        </a:rPr>
                        <a:t>TASA DE TERMINO OCTAVO PRIMARIA</a:t>
                      </a:r>
                      <a:endParaRPr lang="es-BO" sz="1300" b="1" dirty="0">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63,22 </a:t>
                      </a:r>
                      <a:endParaRPr lang="es-BO" sz="1800" b="1">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dirty="0">
                          <a:solidFill>
                            <a:schemeClr val="tx1"/>
                          </a:solidFill>
                          <a:effectLst/>
                        </a:rPr>
                        <a:t>64,45 </a:t>
                      </a:r>
                      <a:endParaRPr lang="es-BO" sz="1800" b="1" dirty="0">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dirty="0">
                          <a:solidFill>
                            <a:schemeClr val="tx1"/>
                          </a:solidFill>
                          <a:effectLst/>
                        </a:rPr>
                        <a:t>62,87 </a:t>
                      </a:r>
                      <a:endParaRPr lang="es-BO" sz="1800" b="1" dirty="0">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62,73 </a:t>
                      </a:r>
                      <a:endParaRPr lang="es-BO" sz="1800" b="1">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61,59 </a:t>
                      </a:r>
                      <a:endParaRPr lang="es-BO" sz="1800" b="1">
                        <a:solidFill>
                          <a:schemeClr val="tx1"/>
                        </a:solidFill>
                        <a:effectLst/>
                        <a:latin typeface="Times New Roman"/>
                        <a:ea typeface="Times New Roman"/>
                      </a:endParaRPr>
                    </a:p>
                  </a:txBody>
                  <a:tcPr marL="68580" marR="68580" marT="0" marB="0"/>
                </a:tc>
              </a:tr>
              <a:tr h="300567">
                <a:tc>
                  <a:txBody>
                    <a:bodyPr/>
                    <a:lstStyle/>
                    <a:p>
                      <a:pPr>
                        <a:spcAft>
                          <a:spcPts val="0"/>
                        </a:spcAft>
                      </a:pPr>
                      <a:r>
                        <a:rPr lang="es-CR" sz="1300" b="1" dirty="0">
                          <a:solidFill>
                            <a:schemeClr val="tx1"/>
                          </a:solidFill>
                          <a:effectLst/>
                        </a:rPr>
                        <a:t>BRECHA DE GENERO OCTAVO PRIMARIA</a:t>
                      </a:r>
                      <a:endParaRPr lang="es-BO" sz="1300" b="1" dirty="0">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-7,21 </a:t>
                      </a:r>
                      <a:endParaRPr lang="es-BO" sz="1800" b="1">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-5,86 </a:t>
                      </a:r>
                      <a:endParaRPr lang="es-BO" sz="1800" b="1">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dirty="0">
                          <a:solidFill>
                            <a:schemeClr val="tx1"/>
                          </a:solidFill>
                          <a:effectLst/>
                        </a:rPr>
                        <a:t>-2,51 </a:t>
                      </a:r>
                      <a:endParaRPr lang="es-BO" sz="1800" b="1" dirty="0">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dirty="0">
                          <a:solidFill>
                            <a:schemeClr val="tx1"/>
                          </a:solidFill>
                          <a:effectLst/>
                        </a:rPr>
                        <a:t>-2,17 </a:t>
                      </a:r>
                      <a:endParaRPr lang="es-BO" sz="1800" b="1" dirty="0">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dirty="0">
                          <a:solidFill>
                            <a:schemeClr val="tx1"/>
                          </a:solidFill>
                          <a:effectLst/>
                        </a:rPr>
                        <a:t>-1,38 </a:t>
                      </a:r>
                      <a:endParaRPr lang="es-BO" sz="1800" b="1" dirty="0">
                        <a:solidFill>
                          <a:schemeClr val="tx1"/>
                        </a:solidFill>
                        <a:effectLst/>
                        <a:latin typeface="Times New Roman"/>
                        <a:ea typeface="Times New Roman"/>
                      </a:endParaRPr>
                    </a:p>
                  </a:txBody>
                  <a:tcPr marL="68580" marR="68580" marT="0" marB="0"/>
                </a:tc>
              </a:tr>
              <a:tr h="300567">
                <a:tc>
                  <a:txBody>
                    <a:bodyPr/>
                    <a:lstStyle/>
                    <a:p>
                      <a:pPr>
                        <a:spcAft>
                          <a:spcPts val="0"/>
                        </a:spcAft>
                      </a:pPr>
                      <a:r>
                        <a:rPr lang="es-CR" sz="1300" b="1" dirty="0">
                          <a:solidFill>
                            <a:schemeClr val="tx1"/>
                          </a:solidFill>
                          <a:effectLst/>
                        </a:rPr>
                        <a:t>BRECHA DE GENERO CUARTO SECUNDARIA</a:t>
                      </a:r>
                      <a:endParaRPr lang="es-BO" sz="1300" b="1" dirty="0">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-0,81 </a:t>
                      </a:r>
                      <a:endParaRPr lang="es-BO" sz="1800" b="1">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-2,68 </a:t>
                      </a:r>
                      <a:endParaRPr lang="es-BO" sz="1800" b="1">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-2,45 </a:t>
                      </a:r>
                      <a:endParaRPr lang="es-BO" sz="1800" b="1">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a:solidFill>
                            <a:schemeClr val="tx1"/>
                          </a:solidFill>
                          <a:effectLst/>
                        </a:rPr>
                        <a:t>-0,90 </a:t>
                      </a:r>
                      <a:endParaRPr lang="es-BO" sz="1800" b="1">
                        <a:solidFill>
                          <a:schemeClr val="tx1"/>
                        </a:solidFill>
                        <a:effectLst/>
                        <a:latin typeface="Times New Roman"/>
                        <a:ea typeface="Times New Roman"/>
                      </a:endParaRPr>
                    </a:p>
                  </a:txBody>
                  <a:tcPr marL="68580" marR="68580" marT="0" marB="0"/>
                </a:tc>
                <a:tc>
                  <a:txBody>
                    <a:bodyPr/>
                    <a:lstStyle/>
                    <a:p>
                      <a:pPr algn="ctr">
                        <a:spcAft>
                          <a:spcPts val="0"/>
                        </a:spcAft>
                      </a:pPr>
                      <a:r>
                        <a:rPr lang="es-CR" sz="1100" b="1" dirty="0">
                          <a:solidFill>
                            <a:schemeClr val="tx1"/>
                          </a:solidFill>
                          <a:effectLst/>
                        </a:rPr>
                        <a:t>-0,42 </a:t>
                      </a:r>
                      <a:endParaRPr lang="es-BO" sz="1800" b="1" dirty="0">
                        <a:solidFill>
                          <a:schemeClr val="tx1"/>
                        </a:solidFill>
                        <a:effectLst/>
                        <a:latin typeface="Times New Roman"/>
                        <a:ea typeface="Times New Roman"/>
                      </a:endParaRPr>
                    </a:p>
                  </a:txBody>
                  <a:tcPr marL="68580" marR="68580" marT="0" marB="0"/>
                </a:tc>
              </a:tr>
            </a:tbl>
          </a:graphicData>
        </a:graphic>
      </p:graphicFrame>
    </p:spTree>
    <p:extLst>
      <p:ext uri="{BB962C8B-B14F-4D97-AF65-F5344CB8AC3E}">
        <p14:creationId xmlns:p14="http://schemas.microsoft.com/office/powerpoint/2010/main" val="52198211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3963" y="-12"/>
            <a:ext cx="8271163" cy="699169"/>
          </a:xfrm>
        </p:spPr>
        <p:txBody>
          <a:bodyPr/>
          <a:lstStyle/>
          <a:p>
            <a:r>
              <a:rPr lang="es-BO" dirty="0" smtClean="0"/>
              <a:t>ANÁLISIS A NIVEL DE GOBIERNOS SUB-NACIONALES</a:t>
            </a:r>
            <a:br>
              <a:rPr lang="es-BO" dirty="0" smtClean="0"/>
            </a:br>
            <a:endParaRPr lang="es-BO" sz="2000" dirty="0"/>
          </a:p>
        </p:txBody>
      </p:sp>
      <p:sp>
        <p:nvSpPr>
          <p:cNvPr id="5" name="4 Marcador de pie de página"/>
          <p:cNvSpPr>
            <a:spLocks noGrp="1"/>
          </p:cNvSpPr>
          <p:nvPr>
            <p:ph type="ftr" sz="quarter" idx="11"/>
          </p:nvPr>
        </p:nvSpPr>
        <p:spPr/>
        <p:txBody>
          <a:bodyPr/>
          <a:lstStyle/>
          <a:p>
            <a:r>
              <a:rPr lang="es-ES" b="1" smtClean="0"/>
              <a:t>IMPACTO DEL ALIVIO DE DEUDA EN BOLIVIA</a:t>
            </a:r>
            <a:endParaRPr lang="es-ES" dirty="0"/>
          </a:p>
        </p:txBody>
      </p:sp>
      <p:sp>
        <p:nvSpPr>
          <p:cNvPr id="6" name="5 Rectángulo"/>
          <p:cNvSpPr/>
          <p:nvPr/>
        </p:nvSpPr>
        <p:spPr>
          <a:xfrm>
            <a:off x="471054" y="294129"/>
            <a:ext cx="2798619" cy="369332"/>
          </a:xfrm>
          <a:prstGeom prst="rect">
            <a:avLst/>
          </a:prstGeom>
        </p:spPr>
        <p:txBody>
          <a:bodyPr wrap="square">
            <a:spAutoFit/>
          </a:bodyPr>
          <a:lstStyle/>
          <a:p>
            <a:pPr algn="just"/>
            <a:r>
              <a:rPr lang="es-ES" b="1" dirty="0" smtClean="0">
                <a:effectLst>
                  <a:outerShdw blurRad="38100" dist="38100" dir="2700000" algn="tl">
                    <a:srgbClr val="000000">
                      <a:alpha val="43137"/>
                    </a:srgbClr>
                  </a:outerShdw>
                </a:effectLst>
              </a:rPr>
              <a:t>Indicadores de Educación </a:t>
            </a:r>
            <a:endParaRPr lang="es-BO" b="1" dirty="0">
              <a:effectLst>
                <a:outerShdw blurRad="38100" dist="38100" dir="2700000" algn="tl">
                  <a:srgbClr val="000000">
                    <a:alpha val="43137"/>
                  </a:srgbClr>
                </a:outerShdw>
              </a:effectLst>
            </a:endParaRPr>
          </a:p>
        </p:txBody>
      </p:sp>
      <p:sp>
        <p:nvSpPr>
          <p:cNvPr id="4" name="Rectangle 1"/>
          <p:cNvSpPr>
            <a:spLocks noChangeArrowheads="1"/>
          </p:cNvSpPr>
          <p:nvPr/>
        </p:nvSpPr>
        <p:spPr bwMode="auto">
          <a:xfrm>
            <a:off x="798355" y="605390"/>
            <a:ext cx="7001762"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BO" sz="11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Resultado de la Regresión Lineal entre el Gasto Total en Educación y los Indicadores de Desarrollo de Educación </a:t>
            </a:r>
            <a:endParaRPr kumimoji="0" lang="es-BO"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9" name="8 Imagen"/>
          <p:cNvPicPr/>
          <p:nvPr/>
        </p:nvPicPr>
        <p:blipFill>
          <a:blip r:embed="rId2" cstate="print"/>
          <a:srcRect/>
          <a:stretch>
            <a:fillRect/>
          </a:stretch>
        </p:blipFill>
        <p:spPr bwMode="auto">
          <a:xfrm>
            <a:off x="602161" y="797725"/>
            <a:ext cx="7225666" cy="3164672"/>
          </a:xfrm>
          <a:prstGeom prst="rect">
            <a:avLst/>
          </a:prstGeom>
          <a:noFill/>
          <a:ln w="9525">
            <a:noFill/>
            <a:miter lim="800000"/>
            <a:headEnd/>
            <a:tailEnd/>
          </a:ln>
        </p:spPr>
      </p:pic>
      <p:pic>
        <p:nvPicPr>
          <p:cNvPr id="11" name="10 Imagen"/>
          <p:cNvPicPr/>
          <p:nvPr/>
        </p:nvPicPr>
        <p:blipFill>
          <a:blip r:embed="rId3" cstate="print"/>
          <a:srcRect/>
          <a:stretch>
            <a:fillRect/>
          </a:stretch>
        </p:blipFill>
        <p:spPr bwMode="auto">
          <a:xfrm>
            <a:off x="1676400" y="3768434"/>
            <a:ext cx="5167745" cy="3006436"/>
          </a:xfrm>
          <a:prstGeom prst="rect">
            <a:avLst/>
          </a:prstGeom>
          <a:noFill/>
          <a:ln w="9525">
            <a:noFill/>
            <a:miter lim="800000"/>
            <a:headEnd/>
            <a:tailEnd/>
          </a:ln>
        </p:spPr>
      </p:pic>
    </p:spTree>
    <p:extLst>
      <p:ext uri="{BB962C8B-B14F-4D97-AF65-F5344CB8AC3E}">
        <p14:creationId xmlns:p14="http://schemas.microsoft.com/office/powerpoint/2010/main" val="78288499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3963" y="-83142"/>
            <a:ext cx="8271163" cy="699169"/>
          </a:xfrm>
        </p:spPr>
        <p:txBody>
          <a:bodyPr/>
          <a:lstStyle/>
          <a:p>
            <a:pPr algn="l"/>
            <a:r>
              <a:rPr lang="es-BO" dirty="0"/>
              <a:t>CONCLUSIONES Y RECOMENDACIONES</a:t>
            </a:r>
            <a:endParaRPr lang="es-BO" sz="2000" dirty="0"/>
          </a:p>
        </p:txBody>
      </p:sp>
      <p:sp>
        <p:nvSpPr>
          <p:cNvPr id="5" name="4 Marcador de pie de página"/>
          <p:cNvSpPr>
            <a:spLocks noGrp="1"/>
          </p:cNvSpPr>
          <p:nvPr>
            <p:ph type="ftr" sz="quarter" idx="11"/>
          </p:nvPr>
        </p:nvSpPr>
        <p:spPr/>
        <p:txBody>
          <a:bodyPr/>
          <a:lstStyle/>
          <a:p>
            <a:r>
              <a:rPr lang="es-ES" b="1" smtClean="0"/>
              <a:t>IMPACTO DEL ALIVIO DE DEUDA EN BOLIVIA</a:t>
            </a:r>
            <a:endParaRPr lang="es-ES" dirty="0"/>
          </a:p>
        </p:txBody>
      </p:sp>
      <p:sp>
        <p:nvSpPr>
          <p:cNvPr id="6" name="5 Rectángulo"/>
          <p:cNvSpPr/>
          <p:nvPr/>
        </p:nvSpPr>
        <p:spPr>
          <a:xfrm>
            <a:off x="193963" y="785517"/>
            <a:ext cx="7800109" cy="5632311"/>
          </a:xfrm>
          <a:prstGeom prst="rect">
            <a:avLst/>
          </a:prstGeom>
        </p:spPr>
        <p:txBody>
          <a:bodyPr wrap="square">
            <a:spAutoFit/>
          </a:bodyPr>
          <a:lstStyle/>
          <a:p>
            <a:pPr marL="285750" indent="-285750" algn="just">
              <a:buFont typeface="Arial" pitchFamily="34" charset="0"/>
              <a:buChar char="•"/>
            </a:pPr>
            <a:endParaRPr lang="es-ES" dirty="0" smtClean="0"/>
          </a:p>
          <a:p>
            <a:pPr marL="285750" indent="-285750" algn="just">
              <a:buFont typeface="Arial" pitchFamily="34" charset="0"/>
              <a:buChar char="•"/>
            </a:pPr>
            <a:r>
              <a:rPr lang="es-ES" dirty="0"/>
              <a:t>Los procesos de condonación permitieron reducir el saldo de la deuda externa a niveles sostenibles, creando un espacio para contratar nuevamente financiamiento externo, con un efecto a nivel de la </a:t>
            </a:r>
            <a:r>
              <a:rPr lang="es-ES" dirty="0" err="1"/>
              <a:t>concesionalidad</a:t>
            </a:r>
            <a:r>
              <a:rPr lang="es-ES" dirty="0"/>
              <a:t> de futuros </a:t>
            </a:r>
            <a:r>
              <a:rPr lang="es-ES" dirty="0" smtClean="0"/>
              <a:t>créditos.</a:t>
            </a:r>
          </a:p>
          <a:p>
            <a:pPr algn="just"/>
            <a:endParaRPr lang="es-ES" dirty="0" smtClean="0"/>
          </a:p>
          <a:p>
            <a:pPr marL="285750" indent="-285750" algn="just">
              <a:buFont typeface="Arial" pitchFamily="34" charset="0"/>
              <a:buChar char="•"/>
            </a:pPr>
            <a:r>
              <a:rPr lang="es-ES" dirty="0"/>
              <a:t>Las reducciones del saldo de deuda lograron liberar recursos que contribuyeron a la inversión pública, se evidencia que los niveles de crecimiento tienen un comportamiento significativamente más positivo en momentos en los que se dieron</a:t>
            </a:r>
            <a:r>
              <a:rPr lang="es-BO" dirty="0"/>
              <a:t> los mayores niveles de alivio al stock de deuda pública externa</a:t>
            </a:r>
            <a:r>
              <a:rPr lang="es-BO" dirty="0" smtClean="0"/>
              <a:t>.</a:t>
            </a:r>
          </a:p>
          <a:p>
            <a:pPr marL="285750" indent="-285750" algn="just">
              <a:buFont typeface="Arial" pitchFamily="34" charset="0"/>
              <a:buChar char="•"/>
            </a:pPr>
            <a:endParaRPr lang="es-BO" dirty="0"/>
          </a:p>
          <a:p>
            <a:pPr marL="285750" indent="-285750" algn="just">
              <a:buFont typeface="Arial" pitchFamily="34" charset="0"/>
              <a:buChar char="•"/>
            </a:pPr>
            <a:r>
              <a:rPr lang="es-BO" dirty="0"/>
              <a:t>En la práctica, nuestro país ha ido incrementando la inversión pública a </a:t>
            </a:r>
            <a:r>
              <a:rPr lang="es-BO" dirty="0" smtClean="0"/>
              <a:t>medida de que se fue aumentando el </a:t>
            </a:r>
            <a:r>
              <a:rPr lang="es-BO" dirty="0"/>
              <a:t>respaldo financiero </a:t>
            </a:r>
            <a:r>
              <a:rPr lang="es-BO" dirty="0" smtClean="0"/>
              <a:t>externo referido al </a:t>
            </a:r>
            <a:r>
              <a:rPr lang="es-BO" dirty="0"/>
              <a:t>programa de reducción de la </a:t>
            </a:r>
            <a:r>
              <a:rPr lang="es-BO" dirty="0" smtClean="0"/>
              <a:t>deuda.</a:t>
            </a:r>
          </a:p>
          <a:p>
            <a:pPr marL="285750" indent="-285750" algn="just">
              <a:buFont typeface="Arial" pitchFamily="34" charset="0"/>
              <a:buChar char="•"/>
            </a:pPr>
            <a:endParaRPr lang="es-BO" dirty="0"/>
          </a:p>
          <a:p>
            <a:pPr marL="285750" indent="-285750" algn="just">
              <a:buFont typeface="Arial" pitchFamily="34" charset="0"/>
              <a:buChar char="•"/>
            </a:pPr>
            <a:r>
              <a:rPr lang="es-BO" dirty="0" smtClean="0"/>
              <a:t>Aunque </a:t>
            </a:r>
            <a:r>
              <a:rPr lang="es-BO" dirty="0"/>
              <a:t>n</a:t>
            </a:r>
            <a:r>
              <a:rPr lang="es-ES" dirty="0"/>
              <a:t>o se evidenció un efecto directo del gasto de los recursos HIPC sobre los resultados sociales, </a:t>
            </a:r>
            <a:r>
              <a:rPr lang="es-ES" dirty="0" smtClean="0"/>
              <a:t>los </a:t>
            </a:r>
            <a:r>
              <a:rPr lang="es-ES" dirty="0"/>
              <a:t>principales avances se dieron en los últimos 4-5 años, </a:t>
            </a:r>
            <a:r>
              <a:rPr lang="es-ES" dirty="0" smtClean="0"/>
              <a:t>por lo que es posible inducir que estos recursos tuvieron </a:t>
            </a:r>
            <a:r>
              <a:rPr lang="es-ES" dirty="0"/>
              <a:t>una contribución al ser los años en los que mayores flujos de alivio se registraron</a:t>
            </a:r>
            <a:r>
              <a:rPr lang="es-ES" dirty="0" smtClean="0"/>
              <a:t>.</a:t>
            </a:r>
            <a:endParaRPr lang="es-BO" dirty="0"/>
          </a:p>
        </p:txBody>
      </p:sp>
    </p:spTree>
    <p:extLst>
      <p:ext uri="{BB962C8B-B14F-4D97-AF65-F5344CB8AC3E}">
        <p14:creationId xmlns:p14="http://schemas.microsoft.com/office/powerpoint/2010/main" val="135803291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3963" y="-83142"/>
            <a:ext cx="8271163" cy="699169"/>
          </a:xfrm>
        </p:spPr>
        <p:txBody>
          <a:bodyPr/>
          <a:lstStyle/>
          <a:p>
            <a:pPr algn="l"/>
            <a:r>
              <a:rPr lang="es-BO" dirty="0"/>
              <a:t>CONCLUSIONES Y RECOMENDACIONES</a:t>
            </a:r>
            <a:endParaRPr lang="es-BO" sz="2000" dirty="0"/>
          </a:p>
        </p:txBody>
      </p:sp>
      <p:sp>
        <p:nvSpPr>
          <p:cNvPr id="5" name="4 Marcador de pie de página"/>
          <p:cNvSpPr>
            <a:spLocks noGrp="1"/>
          </p:cNvSpPr>
          <p:nvPr>
            <p:ph type="ftr" sz="quarter" idx="11"/>
          </p:nvPr>
        </p:nvSpPr>
        <p:spPr/>
        <p:txBody>
          <a:bodyPr/>
          <a:lstStyle/>
          <a:p>
            <a:r>
              <a:rPr lang="es-ES" b="1" smtClean="0"/>
              <a:t>IMPACTO DEL ALIVIO DE DEUDA EN BOLIVIA</a:t>
            </a:r>
            <a:endParaRPr lang="es-ES" dirty="0"/>
          </a:p>
        </p:txBody>
      </p:sp>
      <p:sp>
        <p:nvSpPr>
          <p:cNvPr id="6" name="5 Rectángulo"/>
          <p:cNvSpPr/>
          <p:nvPr/>
        </p:nvSpPr>
        <p:spPr>
          <a:xfrm>
            <a:off x="193963" y="674677"/>
            <a:ext cx="7800109" cy="5909310"/>
          </a:xfrm>
          <a:prstGeom prst="rect">
            <a:avLst/>
          </a:prstGeom>
        </p:spPr>
        <p:txBody>
          <a:bodyPr wrap="square">
            <a:spAutoFit/>
          </a:bodyPr>
          <a:lstStyle/>
          <a:p>
            <a:pPr marL="285750" indent="-285750" algn="just">
              <a:buFont typeface="Arial" pitchFamily="34" charset="0"/>
              <a:buChar char="•"/>
            </a:pPr>
            <a:r>
              <a:rPr lang="es-ES" dirty="0" smtClean="0"/>
              <a:t>Es </a:t>
            </a:r>
            <a:r>
              <a:rPr lang="es-ES" dirty="0"/>
              <a:t>importante destacar que </a:t>
            </a:r>
            <a:r>
              <a:rPr lang="es-ES" dirty="0" smtClean="0"/>
              <a:t>con esta iniciativa de alivio de deuda se han incorporado los procesos participativos, foros </a:t>
            </a:r>
            <a:r>
              <a:rPr lang="es-ES" dirty="0"/>
              <a:t>y espacios </a:t>
            </a:r>
            <a:r>
              <a:rPr lang="es-ES" dirty="0" smtClean="0"/>
              <a:t>de dialogo relacionados </a:t>
            </a:r>
            <a:r>
              <a:rPr lang="es-ES" dirty="0"/>
              <a:t>con la condonación </a:t>
            </a:r>
            <a:r>
              <a:rPr lang="es-ES" dirty="0" smtClean="0"/>
              <a:t>HIPC. La </a:t>
            </a:r>
            <a:r>
              <a:rPr lang="es-ES" dirty="0"/>
              <a:t>campaña Jubileo </a:t>
            </a:r>
            <a:r>
              <a:rPr lang="es-ES" dirty="0" smtClean="0"/>
              <a:t>tuvo </a:t>
            </a:r>
            <a:r>
              <a:rPr lang="es-ES" dirty="0"/>
              <a:t>una importante participación ciudadana desde el nivel local hasta lo nacional, </a:t>
            </a:r>
            <a:r>
              <a:rPr lang="es-ES" dirty="0" smtClean="0"/>
              <a:t>incorporando los conceptos del dialogo y participación para lograr una </a:t>
            </a:r>
            <a:r>
              <a:rPr lang="es-ES" dirty="0"/>
              <a:t>agenda </a:t>
            </a:r>
            <a:r>
              <a:rPr lang="es-ES" dirty="0" smtClean="0"/>
              <a:t>en  </a:t>
            </a:r>
            <a:r>
              <a:rPr lang="es-ES" dirty="0"/>
              <a:t>la lucha contra la pobreza. </a:t>
            </a:r>
            <a:endParaRPr lang="es-ES" dirty="0" smtClean="0"/>
          </a:p>
          <a:p>
            <a:pPr algn="just"/>
            <a:endParaRPr lang="es-ES" dirty="0"/>
          </a:p>
          <a:p>
            <a:pPr marL="285750" indent="-285750" algn="just">
              <a:buFont typeface="Arial" pitchFamily="34" charset="0"/>
              <a:buChar char="•"/>
            </a:pPr>
            <a:r>
              <a:rPr lang="es-ES" dirty="0" smtClean="0"/>
              <a:t>El </a:t>
            </a:r>
            <a:r>
              <a:rPr lang="es-ES" dirty="0"/>
              <a:t>proceso de </a:t>
            </a:r>
            <a:r>
              <a:rPr lang="es-ES" dirty="0" smtClean="0"/>
              <a:t>descentralización </a:t>
            </a:r>
            <a:r>
              <a:rPr lang="es-ES" dirty="0"/>
              <a:t>ha sido la base para la metodología de asignación del alivio de deuda (en la fase HIPC II), pero la asignación de estos recursos tiene un conjunto de criterios de utilización que generó rigidez en la gestión del gasto, limitando a que los municipios puedan destinar mayores recursos a sectores </a:t>
            </a:r>
            <a:r>
              <a:rPr lang="es-ES" dirty="0" smtClean="0"/>
              <a:t>productivos, de manera que se genere </a:t>
            </a:r>
            <a:r>
              <a:rPr lang="es-ES" dirty="0"/>
              <a:t>un círculo virtuoso en la actividad económica y social del </a:t>
            </a:r>
            <a:r>
              <a:rPr lang="es-ES" dirty="0" smtClean="0"/>
              <a:t>municipio.</a:t>
            </a:r>
          </a:p>
          <a:p>
            <a:pPr marL="285750" indent="-285750" algn="just">
              <a:buFont typeface="Arial" pitchFamily="34" charset="0"/>
              <a:buChar char="•"/>
            </a:pPr>
            <a:endParaRPr lang="es-ES" dirty="0"/>
          </a:p>
          <a:p>
            <a:pPr marL="285750" indent="-285750" algn="just">
              <a:buFont typeface="Arial" pitchFamily="34" charset="0"/>
              <a:buChar char="•"/>
            </a:pPr>
            <a:r>
              <a:rPr lang="es-ES" dirty="0" smtClean="0"/>
              <a:t>La </a:t>
            </a:r>
            <a:r>
              <a:rPr lang="es-ES" dirty="0"/>
              <a:t>fase del HIPC II generó un cambio asignando a los gobiernos municipales la responsabilidad de generar programas y proyectos que vayan a luchar contra la pobreza pero desde una visión </a:t>
            </a:r>
            <a:r>
              <a:rPr lang="es-ES" dirty="0" smtClean="0"/>
              <a:t>local</a:t>
            </a:r>
            <a:r>
              <a:rPr lang="es-BO" dirty="0" smtClean="0"/>
              <a:t>.</a:t>
            </a:r>
            <a:r>
              <a:rPr lang="es-ES" dirty="0" smtClean="0"/>
              <a:t> </a:t>
            </a:r>
            <a:r>
              <a:rPr lang="es-ES" dirty="0"/>
              <a:t>Sin embargo, esta importante responsabilidad asignada a los municipios no fue acompañada con mecanismos de apoyo a la gestión municipal, que aseguren un mejor desempeño, principalmente en los municipios pequeños que carecen de apoyo institucional</a:t>
            </a:r>
            <a:r>
              <a:rPr lang="es-ES" dirty="0" smtClean="0"/>
              <a:t>.</a:t>
            </a:r>
          </a:p>
        </p:txBody>
      </p:sp>
    </p:spTree>
    <p:extLst>
      <p:ext uri="{BB962C8B-B14F-4D97-AF65-F5344CB8AC3E}">
        <p14:creationId xmlns:p14="http://schemas.microsoft.com/office/powerpoint/2010/main" val="412382472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3963" y="-83142"/>
            <a:ext cx="8271163" cy="699169"/>
          </a:xfrm>
        </p:spPr>
        <p:txBody>
          <a:bodyPr/>
          <a:lstStyle/>
          <a:p>
            <a:pPr algn="l"/>
            <a:r>
              <a:rPr lang="es-BO" dirty="0"/>
              <a:t>CONCLUSIONES Y RECOMENDACIONES</a:t>
            </a:r>
            <a:endParaRPr lang="es-BO" sz="2000" dirty="0"/>
          </a:p>
        </p:txBody>
      </p:sp>
      <p:sp>
        <p:nvSpPr>
          <p:cNvPr id="5" name="4 Marcador de pie de página"/>
          <p:cNvSpPr>
            <a:spLocks noGrp="1"/>
          </p:cNvSpPr>
          <p:nvPr>
            <p:ph type="ftr" sz="quarter" idx="11"/>
          </p:nvPr>
        </p:nvSpPr>
        <p:spPr/>
        <p:txBody>
          <a:bodyPr/>
          <a:lstStyle/>
          <a:p>
            <a:r>
              <a:rPr lang="es-ES" b="1" smtClean="0"/>
              <a:t>IMPACTO DEL ALIVIO DE DEUDA EN BOLIVIA</a:t>
            </a:r>
            <a:endParaRPr lang="es-ES" dirty="0"/>
          </a:p>
        </p:txBody>
      </p:sp>
      <p:sp>
        <p:nvSpPr>
          <p:cNvPr id="6" name="5 Rectángulo"/>
          <p:cNvSpPr/>
          <p:nvPr/>
        </p:nvSpPr>
        <p:spPr>
          <a:xfrm>
            <a:off x="193963" y="757807"/>
            <a:ext cx="7800109" cy="3139321"/>
          </a:xfrm>
          <a:prstGeom prst="rect">
            <a:avLst/>
          </a:prstGeom>
        </p:spPr>
        <p:txBody>
          <a:bodyPr wrap="square">
            <a:spAutoFit/>
          </a:bodyPr>
          <a:lstStyle/>
          <a:p>
            <a:pPr marL="285750" indent="-285750" algn="just">
              <a:buFont typeface="Arial" pitchFamily="34" charset="0"/>
              <a:buChar char="•"/>
            </a:pPr>
            <a:r>
              <a:rPr lang="es-ES" dirty="0" smtClean="0"/>
              <a:t>Del </a:t>
            </a:r>
            <a:r>
              <a:rPr lang="es-ES" dirty="0"/>
              <a:t>análisis comparativo entre municipios, el gasto de los recursos HIPC ha tenido mayor </a:t>
            </a:r>
            <a:r>
              <a:rPr lang="es-ES" dirty="0" smtClean="0"/>
              <a:t>impacto en </a:t>
            </a:r>
            <a:r>
              <a:rPr lang="es-ES" dirty="0"/>
              <a:t>municipios pequeños, en los que el porcentaje de población </a:t>
            </a:r>
            <a:r>
              <a:rPr lang="es-ES" dirty="0" smtClean="0"/>
              <a:t>pobre </a:t>
            </a:r>
            <a:r>
              <a:rPr lang="es-ES" dirty="0"/>
              <a:t>era más alto, </a:t>
            </a:r>
            <a:r>
              <a:rPr lang="es-ES" dirty="0" smtClean="0"/>
              <a:t>siendo su mayor efecto en resultados educacionales.</a:t>
            </a:r>
          </a:p>
          <a:p>
            <a:pPr marL="285750" indent="-285750" algn="just">
              <a:buFont typeface="Arial" pitchFamily="34" charset="0"/>
              <a:buChar char="•"/>
            </a:pPr>
            <a:endParaRPr lang="es-BO" dirty="0"/>
          </a:p>
          <a:p>
            <a:pPr marL="285750" indent="-285750" algn="just">
              <a:buFont typeface="Arial" pitchFamily="34" charset="0"/>
              <a:buChar char="•"/>
            </a:pPr>
            <a:r>
              <a:rPr lang="es-ES" dirty="0"/>
              <a:t>Para </a:t>
            </a:r>
            <a:r>
              <a:rPr lang="es-ES" dirty="0" smtClean="0"/>
              <a:t>el futuro, en los próximos años </a:t>
            </a:r>
            <a:r>
              <a:rPr lang="es-ES" dirty="0"/>
              <a:t>de alivio, tanto en términos de ejecución de recursos HIPC, como de otras transferencias, será importante mejorar la eficiencia en la ejecución y abordar los factores que impiden el uso de recursos en los niveles </a:t>
            </a:r>
            <a:r>
              <a:rPr lang="es-ES" dirty="0" smtClean="0"/>
              <a:t>municipales generando un apoyo más efectivo a estos últimos principalmente a los más pequeños donde los impactos del uso de los recursos HIPC son más evidentes.</a:t>
            </a:r>
          </a:p>
        </p:txBody>
      </p:sp>
    </p:spTree>
    <p:extLst>
      <p:ext uri="{BB962C8B-B14F-4D97-AF65-F5344CB8AC3E}">
        <p14:creationId xmlns:p14="http://schemas.microsoft.com/office/powerpoint/2010/main" val="179146013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contenido"/>
          <p:cNvSpPr>
            <a:spLocks noGrp="1"/>
          </p:cNvSpPr>
          <p:nvPr>
            <p:ph sz="quarter" idx="13"/>
          </p:nvPr>
        </p:nvSpPr>
        <p:spPr>
          <a:xfrm>
            <a:off x="484909" y="3622964"/>
            <a:ext cx="7772400" cy="505691"/>
          </a:xfrm>
        </p:spPr>
        <p:txBody>
          <a:bodyPr>
            <a:noAutofit/>
          </a:bodyPr>
          <a:lstStyle/>
          <a:p>
            <a:pPr marL="114300" indent="0">
              <a:buNone/>
            </a:pPr>
            <a:r>
              <a:rPr lang="es-ES" sz="4400" dirty="0" smtClean="0"/>
              <a:t>MUCHAS GRACIAS.</a:t>
            </a:r>
            <a:endParaRPr lang="es-BO" sz="4400" dirty="0"/>
          </a:p>
        </p:txBody>
      </p:sp>
      <p:sp>
        <p:nvSpPr>
          <p:cNvPr id="5" name="4 Marcador de pie de página"/>
          <p:cNvSpPr>
            <a:spLocks noGrp="1"/>
          </p:cNvSpPr>
          <p:nvPr>
            <p:ph type="ftr" sz="quarter" idx="11"/>
          </p:nvPr>
        </p:nvSpPr>
        <p:spPr/>
        <p:txBody>
          <a:bodyPr/>
          <a:lstStyle/>
          <a:p>
            <a:r>
              <a:rPr lang="es-ES" b="1" dirty="0" smtClean="0"/>
              <a:t>IMPACTO DEL ALIVIO DE DEUDA EN BOLIVIA</a:t>
            </a:r>
            <a:endParaRPr lang="es-ES" dirty="0"/>
          </a:p>
        </p:txBody>
      </p:sp>
    </p:spTree>
    <p:extLst>
      <p:ext uri="{BB962C8B-B14F-4D97-AF65-F5344CB8AC3E}">
        <p14:creationId xmlns:p14="http://schemas.microsoft.com/office/powerpoint/2010/main" val="189329752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yacencia">
  <a:themeElements>
    <a:clrScheme name="Adyacencia">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yacencia">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Adyacencia.thmx</Template>
  <TotalTime>706</TotalTime>
  <Words>2023</Words>
  <Application>Microsoft Office PowerPoint</Application>
  <PresentationFormat>Presentación en pantalla (4:3)</PresentationFormat>
  <Paragraphs>230</Paragraphs>
  <Slides>27</Slides>
  <Notes>0</Notes>
  <HiddenSlides>0</HiddenSlides>
  <MMClips>0</MMClips>
  <ScaleCrop>false</ScaleCrop>
  <HeadingPairs>
    <vt:vector size="4" baseType="variant">
      <vt:variant>
        <vt:lpstr>Tema</vt:lpstr>
      </vt:variant>
      <vt:variant>
        <vt:i4>1</vt:i4>
      </vt:variant>
      <vt:variant>
        <vt:lpstr>Títulos de diapositiva</vt:lpstr>
      </vt:variant>
      <vt:variant>
        <vt:i4>27</vt:i4>
      </vt:variant>
    </vt:vector>
  </HeadingPairs>
  <TitlesOfParts>
    <vt:vector size="28" baseType="lpstr">
      <vt:lpstr>Adyacencia</vt:lpstr>
      <vt:lpstr>Presentación de PowerPoint</vt:lpstr>
      <vt:lpstr>SITUACIÓN DE BOLIVIA ANTES DE INGRESAR A LOS PROGRAMAS DE ALIVIO DE DEUDA</vt:lpstr>
      <vt:lpstr>EL PROCESO DE LA CONDONACION DE LA DEUDA PÚBLICA EXTERNA EN BOLIVIA </vt:lpstr>
      <vt:lpstr>EL PROCESO DE LA CONDONACION DE LA DEUDA PÚBLICA EXTERNA EN BOLIVIA </vt:lpstr>
      <vt:lpstr>EL PROCESO DE LA CONDONACION DE LA DEUDA PÚBLICA EXTERNA EN BOLIVIA </vt:lpstr>
      <vt:lpstr>EL PROCESO DE LA CONDONACION DE LA DEUDA PÚBLICA EXTERNA EN BOLIVIA </vt:lpstr>
      <vt:lpstr>RECURSOS LIBERADOS</vt:lpstr>
      <vt:lpstr>ANÁLISIS DE  IMPACTO DE LA INICIATIVA DE CONDONACIÓN DE LA DEUDA EXTERNA EN BOLIVIA</vt:lpstr>
      <vt:lpstr>EVOLUCIÓN DE INDICADORES ECONÓMICOS Y SOCIALES DESPUES DE LAS CONDONACIONES</vt:lpstr>
      <vt:lpstr>EVOLUCIÓN DE INDICADORES ECONÓMICOS Y SOCIALES DESPUES DE LAS CONDONACIONES</vt:lpstr>
      <vt:lpstr>EVOLUCIÓN DE INDICADORES ECONÓMICOS Y SOCIALES DESPUES DE LAS CONDONACIONES</vt:lpstr>
      <vt:lpstr>ANÁLISIS DE  IMPACTO DE LA INICIATIVA DE CONDONACIÓN DE LA DEUDA EXTERNA EN BOLIVIA</vt:lpstr>
      <vt:lpstr>ANÁLISIS A NIVEL DE GOBIERNOS SUB-NACIONALES</vt:lpstr>
      <vt:lpstr>ANÁLISIS A NIVEL DE GOBIERNOS SUB-NACIONALES</vt:lpstr>
      <vt:lpstr>ANÁLISIS A NIVEL DE GOBIERNOS SUB-NACIONALES</vt:lpstr>
      <vt:lpstr>ANÁLISIS A NIVEL DE GOBIERNOS SUB-NACIONALES</vt:lpstr>
      <vt:lpstr>ANÁLISIS A NIVEL DE GOBIERNOS SUB-NACIONALES</vt:lpstr>
      <vt:lpstr>ANÁLISIS A NIVEL DE GOBIERNOS SUB-NACIONALES Impacto del alivio de deuda en los indicadores sociales a nivel municipal </vt:lpstr>
      <vt:lpstr>ANÁLISIS A NIVEL DE GOBIERNOS SUB-NACIONALES Impacto del alivio de deuda en los indicadores sociales a nivel municipal </vt:lpstr>
      <vt:lpstr>ANÁLISIS A NIVEL DE GOBIERNOS SUB-NACIONALES </vt:lpstr>
      <vt:lpstr>ANÁLISIS A NIVEL DE GOBIERNOS SUB-NACIONALES Impacto del alivio de deuda en los indicadores sociales a nivel municipal </vt:lpstr>
      <vt:lpstr>ANÁLISIS A NIVEL DE GOBIERNOS SUB-NACIONALES Impacto del alivio de deuda en los indicadores sociales a nivel municipal </vt:lpstr>
      <vt:lpstr>ANÁLISIS A NIVEL DE GOBIERNOS SUB-NACIONALES </vt:lpstr>
      <vt:lpstr>CONCLUSIONES Y RECOMENDACIONES</vt:lpstr>
      <vt:lpstr>CONCLUSIONES Y RECOMENDACIONES</vt:lpstr>
      <vt:lpstr>CONCLUSIONES Y RECOMENDACIONES</vt:lpstr>
      <vt:lpstr>Presentación de PowerPoint</vt:lpstr>
    </vt:vector>
  </TitlesOfParts>
  <Company>DCI Consultores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Resultados del Taller y Priorización de Variables (Internas y Externas)</dc:title>
  <dc:creator>Rene Antezana Pantoja</dc:creator>
  <cp:lastModifiedBy>adriana arispe</cp:lastModifiedBy>
  <cp:revision>83</cp:revision>
  <dcterms:created xsi:type="dcterms:W3CDTF">2012-02-24T16:18:24Z</dcterms:created>
  <dcterms:modified xsi:type="dcterms:W3CDTF">2012-04-16T21:54:38Z</dcterms:modified>
</cp:coreProperties>
</file>